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6"/>
  </p:notesMasterIdLst>
  <p:sldIdLst>
    <p:sldId id="256" r:id="rId2"/>
    <p:sldId id="257" r:id="rId3"/>
    <p:sldId id="395" r:id="rId4"/>
    <p:sldId id="258" r:id="rId5"/>
    <p:sldId id="291" r:id="rId6"/>
    <p:sldId id="303" r:id="rId7"/>
    <p:sldId id="446" r:id="rId8"/>
    <p:sldId id="302" r:id="rId9"/>
    <p:sldId id="262" r:id="rId10"/>
    <p:sldId id="282" r:id="rId11"/>
    <p:sldId id="493" r:id="rId12"/>
    <p:sldId id="455" r:id="rId13"/>
    <p:sldId id="527" r:id="rId14"/>
    <p:sldId id="528" r:id="rId15"/>
    <p:sldId id="529" r:id="rId16"/>
    <p:sldId id="547" r:id="rId17"/>
    <p:sldId id="562" r:id="rId18"/>
    <p:sldId id="520" r:id="rId19"/>
    <p:sldId id="458" r:id="rId20"/>
    <p:sldId id="283" r:id="rId21"/>
    <p:sldId id="549" r:id="rId22"/>
    <p:sldId id="546" r:id="rId23"/>
    <p:sldId id="550" r:id="rId24"/>
    <p:sldId id="543" r:id="rId25"/>
    <p:sldId id="551" r:id="rId26"/>
    <p:sldId id="544" r:id="rId27"/>
    <p:sldId id="545" r:id="rId28"/>
    <p:sldId id="454" r:id="rId29"/>
    <p:sldId id="375" r:id="rId30"/>
    <p:sldId id="449" r:id="rId31"/>
    <p:sldId id="552" r:id="rId32"/>
    <p:sldId id="368" r:id="rId33"/>
    <p:sldId id="369" r:id="rId34"/>
    <p:sldId id="370" r:id="rId35"/>
    <p:sldId id="377" r:id="rId36"/>
    <p:sldId id="376" r:id="rId37"/>
    <p:sldId id="563" r:id="rId38"/>
    <p:sldId id="378" r:id="rId39"/>
    <p:sldId id="374" r:id="rId40"/>
    <p:sldId id="381" r:id="rId41"/>
    <p:sldId id="382" r:id="rId42"/>
    <p:sldId id="459" r:id="rId43"/>
    <p:sldId id="483" r:id="rId44"/>
    <p:sldId id="564" r:id="rId45"/>
    <p:sldId id="363" r:id="rId46"/>
    <p:sldId id="398" r:id="rId47"/>
    <p:sldId id="399" r:id="rId48"/>
    <p:sldId id="367" r:id="rId49"/>
    <p:sldId id="354" r:id="rId50"/>
    <p:sldId id="400" r:id="rId51"/>
    <p:sldId id="372" r:id="rId52"/>
    <p:sldId id="402" r:id="rId53"/>
    <p:sldId id="404" r:id="rId54"/>
    <p:sldId id="405" r:id="rId55"/>
    <p:sldId id="406" r:id="rId56"/>
    <p:sldId id="409" r:id="rId57"/>
    <p:sldId id="408" r:id="rId58"/>
    <p:sldId id="410" r:id="rId59"/>
    <p:sldId id="411" r:id="rId60"/>
    <p:sldId id="412" r:id="rId61"/>
    <p:sldId id="407" r:id="rId62"/>
    <p:sldId id="553" r:id="rId63"/>
    <p:sldId id="554" r:id="rId64"/>
    <p:sldId id="556" r:id="rId65"/>
    <p:sldId id="557" r:id="rId66"/>
    <p:sldId id="558" r:id="rId67"/>
    <p:sldId id="559" r:id="rId68"/>
    <p:sldId id="560" r:id="rId69"/>
    <p:sldId id="561" r:id="rId70"/>
    <p:sldId id="566" r:id="rId71"/>
    <p:sldId id="269" r:id="rId72"/>
    <p:sldId id="270" r:id="rId73"/>
    <p:sldId id="272" r:id="rId74"/>
    <p:sldId id="568" r:id="rId7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D9AF2A-6F11-43D9-9D6B-03628456D53D}" v="1" dt="2025-02-24T14:45:57.103"/>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34" autoAdjust="0"/>
    <p:restoredTop sz="94660"/>
  </p:normalViewPr>
  <p:slideViewPr>
    <p:cSldViewPr snapToGrid="0">
      <p:cViewPr varScale="1">
        <p:scale>
          <a:sx n="69" d="100"/>
          <a:sy n="69" d="100"/>
        </p:scale>
        <p:origin x="67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8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ldir Miranda Pinto" userId="53b37b87f92a8dc6" providerId="LiveId" clId="{67D9AF2A-6F11-43D9-9D6B-03628456D53D}"/>
    <pc:docChg chg="custSel addSld delSld modSld">
      <pc:chgData name="Valdir Miranda Pinto" userId="53b37b87f92a8dc6" providerId="LiveId" clId="{67D9AF2A-6F11-43D9-9D6B-03628456D53D}" dt="2025-02-24T18:09:13.355" v="1186" actId="6549"/>
      <pc:docMkLst>
        <pc:docMk/>
      </pc:docMkLst>
      <pc:sldChg chg="modSp mod">
        <pc:chgData name="Valdir Miranda Pinto" userId="53b37b87f92a8dc6" providerId="LiveId" clId="{67D9AF2A-6F11-43D9-9D6B-03628456D53D}" dt="2025-02-24T14:24:56.048" v="38" actId="20577"/>
        <pc:sldMkLst>
          <pc:docMk/>
          <pc:sldMk cId="3132809139" sldId="283"/>
        </pc:sldMkLst>
        <pc:spChg chg="mod">
          <ac:chgData name="Valdir Miranda Pinto" userId="53b37b87f92a8dc6" providerId="LiveId" clId="{67D9AF2A-6F11-43D9-9D6B-03628456D53D}" dt="2025-02-24T14:24:56.048" v="38" actId="20577"/>
          <ac:spMkLst>
            <pc:docMk/>
            <pc:sldMk cId="3132809139" sldId="283"/>
            <ac:spMk id="3" creationId="{00000000-0000-0000-0000-000000000000}"/>
          </ac:spMkLst>
        </pc:spChg>
      </pc:sldChg>
      <pc:sldChg chg="modSp mod">
        <pc:chgData name="Valdir Miranda Pinto" userId="53b37b87f92a8dc6" providerId="LiveId" clId="{67D9AF2A-6F11-43D9-9D6B-03628456D53D}" dt="2025-02-22T22:16:56.572" v="19" actId="14100"/>
        <pc:sldMkLst>
          <pc:docMk/>
          <pc:sldMk cId="3890342122" sldId="305"/>
        </pc:sldMkLst>
        <pc:spChg chg="mod">
          <ac:chgData name="Valdir Miranda Pinto" userId="53b37b87f92a8dc6" providerId="LiveId" clId="{67D9AF2A-6F11-43D9-9D6B-03628456D53D}" dt="2025-02-22T22:16:56.572" v="19" actId="14100"/>
          <ac:spMkLst>
            <pc:docMk/>
            <pc:sldMk cId="3890342122" sldId="305"/>
            <ac:spMk id="3" creationId="{00000000-0000-0000-0000-000000000000}"/>
          </ac:spMkLst>
        </pc:spChg>
      </pc:sldChg>
      <pc:sldChg chg="del">
        <pc:chgData name="Valdir Miranda Pinto" userId="53b37b87f92a8dc6" providerId="LiveId" clId="{67D9AF2A-6F11-43D9-9D6B-03628456D53D}" dt="2025-02-22T22:12:24.511" v="6" actId="47"/>
        <pc:sldMkLst>
          <pc:docMk/>
          <pc:sldMk cId="2673908878" sldId="311"/>
        </pc:sldMkLst>
      </pc:sldChg>
      <pc:sldChg chg="modSp del mod">
        <pc:chgData name="Valdir Miranda Pinto" userId="53b37b87f92a8dc6" providerId="LiveId" clId="{67D9AF2A-6F11-43D9-9D6B-03628456D53D}" dt="2025-02-22T21:53:35.704" v="4" actId="47"/>
        <pc:sldMkLst>
          <pc:docMk/>
          <pc:sldMk cId="868964581" sldId="312"/>
        </pc:sldMkLst>
      </pc:sldChg>
      <pc:sldChg chg="del">
        <pc:chgData name="Valdir Miranda Pinto" userId="53b37b87f92a8dc6" providerId="LiveId" clId="{67D9AF2A-6F11-43D9-9D6B-03628456D53D}" dt="2025-02-22T21:53:44.821" v="5" actId="47"/>
        <pc:sldMkLst>
          <pc:docMk/>
          <pc:sldMk cId="3296312056" sldId="313"/>
        </pc:sldMkLst>
      </pc:sldChg>
      <pc:sldChg chg="del">
        <pc:chgData name="Valdir Miranda Pinto" userId="53b37b87f92a8dc6" providerId="LiveId" clId="{67D9AF2A-6F11-43D9-9D6B-03628456D53D}" dt="2025-02-24T14:26:54.325" v="39" actId="2696"/>
        <pc:sldMkLst>
          <pc:docMk/>
          <pc:sldMk cId="3304959682" sldId="314"/>
        </pc:sldMkLst>
      </pc:sldChg>
      <pc:sldChg chg="modSp mod">
        <pc:chgData name="Valdir Miranda Pinto" userId="53b37b87f92a8dc6" providerId="LiveId" clId="{67D9AF2A-6F11-43D9-9D6B-03628456D53D}" dt="2025-02-24T14:29:12.752" v="110" actId="6549"/>
        <pc:sldMkLst>
          <pc:docMk/>
          <pc:sldMk cId="1763108591" sldId="316"/>
        </pc:sldMkLst>
        <pc:spChg chg="mod">
          <ac:chgData name="Valdir Miranda Pinto" userId="53b37b87f92a8dc6" providerId="LiveId" clId="{67D9AF2A-6F11-43D9-9D6B-03628456D53D}" dt="2025-02-24T14:29:12.752" v="110" actId="6549"/>
          <ac:spMkLst>
            <pc:docMk/>
            <pc:sldMk cId="1763108591" sldId="316"/>
            <ac:spMk id="3" creationId="{00000000-0000-0000-0000-000000000000}"/>
          </ac:spMkLst>
        </pc:spChg>
      </pc:sldChg>
      <pc:sldChg chg="modSp mod">
        <pc:chgData name="Valdir Miranda Pinto" userId="53b37b87f92a8dc6" providerId="LiveId" clId="{67D9AF2A-6F11-43D9-9D6B-03628456D53D}" dt="2025-02-24T14:29:51.845" v="139" actId="6549"/>
        <pc:sldMkLst>
          <pc:docMk/>
          <pc:sldMk cId="403008061" sldId="318"/>
        </pc:sldMkLst>
        <pc:spChg chg="mod">
          <ac:chgData name="Valdir Miranda Pinto" userId="53b37b87f92a8dc6" providerId="LiveId" clId="{67D9AF2A-6F11-43D9-9D6B-03628456D53D}" dt="2025-02-24T14:29:51.845" v="139" actId="6549"/>
          <ac:spMkLst>
            <pc:docMk/>
            <pc:sldMk cId="403008061" sldId="318"/>
            <ac:spMk id="3" creationId="{00000000-0000-0000-0000-000000000000}"/>
          </ac:spMkLst>
        </pc:spChg>
      </pc:sldChg>
      <pc:sldChg chg="modSp mod">
        <pc:chgData name="Valdir Miranda Pinto" userId="53b37b87f92a8dc6" providerId="LiveId" clId="{67D9AF2A-6F11-43D9-9D6B-03628456D53D}" dt="2025-02-24T14:40:41.179" v="504" actId="6549"/>
        <pc:sldMkLst>
          <pc:docMk/>
          <pc:sldMk cId="1125181093" sldId="320"/>
        </pc:sldMkLst>
        <pc:spChg chg="mod">
          <ac:chgData name="Valdir Miranda Pinto" userId="53b37b87f92a8dc6" providerId="LiveId" clId="{67D9AF2A-6F11-43D9-9D6B-03628456D53D}" dt="2025-02-24T14:40:41.179" v="504" actId="6549"/>
          <ac:spMkLst>
            <pc:docMk/>
            <pc:sldMk cId="1125181093" sldId="320"/>
            <ac:spMk id="3" creationId="{00000000-0000-0000-0000-000000000000}"/>
          </ac:spMkLst>
        </pc:spChg>
      </pc:sldChg>
      <pc:sldChg chg="modSp mod">
        <pc:chgData name="Valdir Miranda Pinto" userId="53b37b87f92a8dc6" providerId="LiveId" clId="{67D9AF2A-6F11-43D9-9D6B-03628456D53D}" dt="2025-02-24T14:39:18.757" v="452" actId="6549"/>
        <pc:sldMkLst>
          <pc:docMk/>
          <pc:sldMk cId="365234869" sldId="321"/>
        </pc:sldMkLst>
        <pc:spChg chg="mod">
          <ac:chgData name="Valdir Miranda Pinto" userId="53b37b87f92a8dc6" providerId="LiveId" clId="{67D9AF2A-6F11-43D9-9D6B-03628456D53D}" dt="2025-02-24T14:39:18.757" v="452" actId="6549"/>
          <ac:spMkLst>
            <pc:docMk/>
            <pc:sldMk cId="365234869" sldId="321"/>
            <ac:spMk id="3" creationId="{00000000-0000-0000-0000-000000000000}"/>
          </ac:spMkLst>
        </pc:spChg>
      </pc:sldChg>
      <pc:sldChg chg="modSp mod">
        <pc:chgData name="Valdir Miranda Pinto" userId="53b37b87f92a8dc6" providerId="LiveId" clId="{67D9AF2A-6F11-43D9-9D6B-03628456D53D}" dt="2025-02-24T14:31:59.861" v="420" actId="6549"/>
        <pc:sldMkLst>
          <pc:docMk/>
          <pc:sldMk cId="1818248851" sldId="323"/>
        </pc:sldMkLst>
        <pc:spChg chg="mod">
          <ac:chgData name="Valdir Miranda Pinto" userId="53b37b87f92a8dc6" providerId="LiveId" clId="{67D9AF2A-6F11-43D9-9D6B-03628456D53D}" dt="2025-02-24T14:31:59.861" v="420" actId="6549"/>
          <ac:spMkLst>
            <pc:docMk/>
            <pc:sldMk cId="1818248851" sldId="323"/>
            <ac:spMk id="3" creationId="{00000000-0000-0000-0000-000000000000}"/>
          </ac:spMkLst>
        </pc:spChg>
      </pc:sldChg>
      <pc:sldChg chg="modSp mod">
        <pc:chgData name="Valdir Miranda Pinto" userId="53b37b87f92a8dc6" providerId="LiveId" clId="{67D9AF2A-6F11-43D9-9D6B-03628456D53D}" dt="2025-02-24T14:30:44.422" v="173" actId="20577"/>
        <pc:sldMkLst>
          <pc:docMk/>
          <pc:sldMk cId="3929162132" sldId="324"/>
        </pc:sldMkLst>
        <pc:spChg chg="mod">
          <ac:chgData name="Valdir Miranda Pinto" userId="53b37b87f92a8dc6" providerId="LiveId" clId="{67D9AF2A-6F11-43D9-9D6B-03628456D53D}" dt="2025-02-24T14:30:44.422" v="173" actId="20577"/>
          <ac:spMkLst>
            <pc:docMk/>
            <pc:sldMk cId="3929162132" sldId="324"/>
            <ac:spMk id="3" creationId="{00000000-0000-0000-0000-000000000000}"/>
          </ac:spMkLst>
        </pc:spChg>
      </pc:sldChg>
      <pc:sldChg chg="del">
        <pc:chgData name="Valdir Miranda Pinto" userId="53b37b87f92a8dc6" providerId="LiveId" clId="{67D9AF2A-6F11-43D9-9D6B-03628456D53D}" dt="2025-02-24T17:43:54.370" v="760" actId="2696"/>
        <pc:sldMkLst>
          <pc:docMk/>
          <pc:sldMk cId="1788446748" sldId="325"/>
        </pc:sldMkLst>
      </pc:sldChg>
      <pc:sldChg chg="del">
        <pc:chgData name="Valdir Miranda Pinto" userId="53b37b87f92a8dc6" providerId="LiveId" clId="{67D9AF2A-6F11-43D9-9D6B-03628456D53D}" dt="2025-02-24T17:42:38.560" v="758" actId="2696"/>
        <pc:sldMkLst>
          <pc:docMk/>
          <pc:sldMk cId="1274219149" sldId="328"/>
        </pc:sldMkLst>
      </pc:sldChg>
      <pc:sldChg chg="del">
        <pc:chgData name="Valdir Miranda Pinto" userId="53b37b87f92a8dc6" providerId="LiveId" clId="{67D9AF2A-6F11-43D9-9D6B-03628456D53D}" dt="2025-02-22T22:13:29.069" v="17" actId="47"/>
        <pc:sldMkLst>
          <pc:docMk/>
          <pc:sldMk cId="2500395245" sldId="330"/>
        </pc:sldMkLst>
      </pc:sldChg>
      <pc:sldChg chg="modSp mod">
        <pc:chgData name="Valdir Miranda Pinto" userId="53b37b87f92a8dc6" providerId="LiveId" clId="{67D9AF2A-6F11-43D9-9D6B-03628456D53D}" dt="2025-02-24T17:44:41.703" v="784" actId="6549"/>
        <pc:sldMkLst>
          <pc:docMk/>
          <pc:sldMk cId="2861087460" sldId="334"/>
        </pc:sldMkLst>
        <pc:spChg chg="mod">
          <ac:chgData name="Valdir Miranda Pinto" userId="53b37b87f92a8dc6" providerId="LiveId" clId="{67D9AF2A-6F11-43D9-9D6B-03628456D53D}" dt="2025-02-24T17:44:41.703" v="784" actId="6549"/>
          <ac:spMkLst>
            <pc:docMk/>
            <pc:sldMk cId="2861087460" sldId="334"/>
            <ac:spMk id="3" creationId="{00000000-0000-0000-0000-000000000000}"/>
          </ac:spMkLst>
        </pc:spChg>
      </pc:sldChg>
      <pc:sldChg chg="modSp mod">
        <pc:chgData name="Valdir Miranda Pinto" userId="53b37b87f92a8dc6" providerId="LiveId" clId="{67D9AF2A-6F11-43D9-9D6B-03628456D53D}" dt="2025-02-24T17:28:32.718" v="597" actId="6549"/>
        <pc:sldMkLst>
          <pc:docMk/>
          <pc:sldMk cId="3391576727" sldId="335"/>
        </pc:sldMkLst>
        <pc:spChg chg="mod">
          <ac:chgData name="Valdir Miranda Pinto" userId="53b37b87f92a8dc6" providerId="LiveId" clId="{67D9AF2A-6F11-43D9-9D6B-03628456D53D}" dt="2025-02-24T17:28:32.718" v="597" actId="6549"/>
          <ac:spMkLst>
            <pc:docMk/>
            <pc:sldMk cId="3391576727" sldId="335"/>
            <ac:spMk id="3" creationId="{00000000-0000-0000-0000-000000000000}"/>
          </ac:spMkLst>
        </pc:spChg>
      </pc:sldChg>
      <pc:sldChg chg="modSp mod">
        <pc:chgData name="Valdir Miranda Pinto" userId="53b37b87f92a8dc6" providerId="LiveId" clId="{67D9AF2A-6F11-43D9-9D6B-03628456D53D}" dt="2025-02-24T17:27:50.183" v="537" actId="6549"/>
        <pc:sldMkLst>
          <pc:docMk/>
          <pc:sldMk cId="3931956365" sldId="336"/>
        </pc:sldMkLst>
        <pc:spChg chg="mod">
          <ac:chgData name="Valdir Miranda Pinto" userId="53b37b87f92a8dc6" providerId="LiveId" clId="{67D9AF2A-6F11-43D9-9D6B-03628456D53D}" dt="2025-02-24T17:27:50.183" v="537" actId="6549"/>
          <ac:spMkLst>
            <pc:docMk/>
            <pc:sldMk cId="3931956365" sldId="336"/>
            <ac:spMk id="3" creationId="{00000000-0000-0000-0000-000000000000}"/>
          </ac:spMkLst>
        </pc:spChg>
      </pc:sldChg>
      <pc:sldChg chg="del">
        <pc:chgData name="Valdir Miranda Pinto" userId="53b37b87f92a8dc6" providerId="LiveId" clId="{67D9AF2A-6F11-43D9-9D6B-03628456D53D}" dt="2025-02-24T17:27:33.374" v="514" actId="47"/>
        <pc:sldMkLst>
          <pc:docMk/>
          <pc:sldMk cId="158324604" sldId="337"/>
        </pc:sldMkLst>
      </pc:sldChg>
      <pc:sldChg chg="del">
        <pc:chgData name="Valdir Miranda Pinto" userId="53b37b87f92a8dc6" providerId="LiveId" clId="{67D9AF2A-6F11-43D9-9D6B-03628456D53D}" dt="2025-02-24T17:42:48.335" v="759" actId="2696"/>
        <pc:sldMkLst>
          <pc:docMk/>
          <pc:sldMk cId="3174037149" sldId="338"/>
        </pc:sldMkLst>
      </pc:sldChg>
      <pc:sldChg chg="modSp mod">
        <pc:chgData name="Valdir Miranda Pinto" userId="53b37b87f92a8dc6" providerId="LiveId" clId="{67D9AF2A-6F11-43D9-9D6B-03628456D53D}" dt="2025-02-24T17:45:41.910" v="816" actId="6549"/>
        <pc:sldMkLst>
          <pc:docMk/>
          <pc:sldMk cId="3783841035" sldId="339"/>
        </pc:sldMkLst>
        <pc:spChg chg="mod">
          <ac:chgData name="Valdir Miranda Pinto" userId="53b37b87f92a8dc6" providerId="LiveId" clId="{67D9AF2A-6F11-43D9-9D6B-03628456D53D}" dt="2025-02-24T17:45:41.910" v="816" actId="6549"/>
          <ac:spMkLst>
            <pc:docMk/>
            <pc:sldMk cId="3783841035" sldId="339"/>
            <ac:spMk id="3" creationId="{00000000-0000-0000-0000-000000000000}"/>
          </ac:spMkLst>
        </pc:spChg>
      </pc:sldChg>
      <pc:sldChg chg="modSp mod">
        <pc:chgData name="Valdir Miranda Pinto" userId="53b37b87f92a8dc6" providerId="LiveId" clId="{67D9AF2A-6F11-43D9-9D6B-03628456D53D}" dt="2025-02-24T17:46:21.634" v="845" actId="6549"/>
        <pc:sldMkLst>
          <pc:docMk/>
          <pc:sldMk cId="384036783" sldId="340"/>
        </pc:sldMkLst>
        <pc:spChg chg="mod">
          <ac:chgData name="Valdir Miranda Pinto" userId="53b37b87f92a8dc6" providerId="LiveId" clId="{67D9AF2A-6F11-43D9-9D6B-03628456D53D}" dt="2025-02-24T17:46:21.634" v="845" actId="6549"/>
          <ac:spMkLst>
            <pc:docMk/>
            <pc:sldMk cId="384036783" sldId="340"/>
            <ac:spMk id="3" creationId="{00000000-0000-0000-0000-000000000000}"/>
          </ac:spMkLst>
        </pc:spChg>
      </pc:sldChg>
      <pc:sldChg chg="modSp mod">
        <pc:chgData name="Valdir Miranda Pinto" userId="53b37b87f92a8dc6" providerId="LiveId" clId="{67D9AF2A-6F11-43D9-9D6B-03628456D53D}" dt="2025-02-24T17:50:51" v="877" actId="20577"/>
        <pc:sldMkLst>
          <pc:docMk/>
          <pc:sldMk cId="1255075793" sldId="341"/>
        </pc:sldMkLst>
        <pc:spChg chg="mod">
          <ac:chgData name="Valdir Miranda Pinto" userId="53b37b87f92a8dc6" providerId="LiveId" clId="{67D9AF2A-6F11-43D9-9D6B-03628456D53D}" dt="2025-02-24T17:50:51" v="877" actId="20577"/>
          <ac:spMkLst>
            <pc:docMk/>
            <pc:sldMk cId="1255075793" sldId="341"/>
            <ac:spMk id="3" creationId="{00000000-0000-0000-0000-000000000000}"/>
          </ac:spMkLst>
        </pc:spChg>
      </pc:sldChg>
      <pc:sldChg chg="modSp mod">
        <pc:chgData name="Valdir Miranda Pinto" userId="53b37b87f92a8dc6" providerId="LiveId" clId="{67D9AF2A-6F11-43D9-9D6B-03628456D53D}" dt="2025-02-24T17:54:24.920" v="963" actId="6549"/>
        <pc:sldMkLst>
          <pc:docMk/>
          <pc:sldMk cId="2885035533" sldId="345"/>
        </pc:sldMkLst>
        <pc:spChg chg="mod">
          <ac:chgData name="Valdir Miranda Pinto" userId="53b37b87f92a8dc6" providerId="LiveId" clId="{67D9AF2A-6F11-43D9-9D6B-03628456D53D}" dt="2025-02-24T17:54:24.920" v="963" actId="6549"/>
          <ac:spMkLst>
            <pc:docMk/>
            <pc:sldMk cId="2885035533" sldId="345"/>
            <ac:spMk id="3" creationId="{00000000-0000-0000-0000-000000000000}"/>
          </ac:spMkLst>
        </pc:spChg>
      </pc:sldChg>
      <pc:sldChg chg="modSp mod">
        <pc:chgData name="Valdir Miranda Pinto" userId="53b37b87f92a8dc6" providerId="LiveId" clId="{67D9AF2A-6F11-43D9-9D6B-03628456D53D}" dt="2025-02-24T17:52:01.155" v="931" actId="6549"/>
        <pc:sldMkLst>
          <pc:docMk/>
          <pc:sldMk cId="3271219096" sldId="346"/>
        </pc:sldMkLst>
        <pc:spChg chg="mod">
          <ac:chgData name="Valdir Miranda Pinto" userId="53b37b87f92a8dc6" providerId="LiveId" clId="{67D9AF2A-6F11-43D9-9D6B-03628456D53D}" dt="2025-02-24T17:52:01.155" v="931" actId="6549"/>
          <ac:spMkLst>
            <pc:docMk/>
            <pc:sldMk cId="3271219096" sldId="346"/>
            <ac:spMk id="3" creationId="{00000000-0000-0000-0000-000000000000}"/>
          </ac:spMkLst>
        </pc:spChg>
      </pc:sldChg>
      <pc:sldChg chg="modSp mod">
        <pc:chgData name="Valdir Miranda Pinto" userId="53b37b87f92a8dc6" providerId="LiveId" clId="{67D9AF2A-6F11-43D9-9D6B-03628456D53D}" dt="2025-02-24T17:51:42.990" v="897" actId="20577"/>
        <pc:sldMkLst>
          <pc:docMk/>
          <pc:sldMk cId="572286331" sldId="347"/>
        </pc:sldMkLst>
        <pc:spChg chg="mod">
          <ac:chgData name="Valdir Miranda Pinto" userId="53b37b87f92a8dc6" providerId="LiveId" clId="{67D9AF2A-6F11-43D9-9D6B-03628456D53D}" dt="2025-02-24T17:51:42.990" v="897" actId="20577"/>
          <ac:spMkLst>
            <pc:docMk/>
            <pc:sldMk cId="572286331" sldId="347"/>
            <ac:spMk id="3" creationId="{00000000-0000-0000-0000-000000000000}"/>
          </ac:spMkLst>
        </pc:spChg>
      </pc:sldChg>
      <pc:sldChg chg="modSp mod">
        <pc:chgData name="Valdir Miranda Pinto" userId="53b37b87f92a8dc6" providerId="LiveId" clId="{67D9AF2A-6F11-43D9-9D6B-03628456D53D}" dt="2025-02-24T17:58:05.592" v="1090" actId="6549"/>
        <pc:sldMkLst>
          <pc:docMk/>
          <pc:sldMk cId="3355318722" sldId="349"/>
        </pc:sldMkLst>
        <pc:spChg chg="mod">
          <ac:chgData name="Valdir Miranda Pinto" userId="53b37b87f92a8dc6" providerId="LiveId" clId="{67D9AF2A-6F11-43D9-9D6B-03628456D53D}" dt="2025-02-24T17:58:05.592" v="1090" actId="6549"/>
          <ac:spMkLst>
            <pc:docMk/>
            <pc:sldMk cId="3355318722" sldId="349"/>
            <ac:spMk id="3" creationId="{00000000-0000-0000-0000-000000000000}"/>
          </ac:spMkLst>
        </pc:spChg>
      </pc:sldChg>
      <pc:sldChg chg="modSp mod">
        <pc:chgData name="Valdir Miranda Pinto" userId="53b37b87f92a8dc6" providerId="LiveId" clId="{67D9AF2A-6F11-43D9-9D6B-03628456D53D}" dt="2025-02-24T17:57:35.710" v="1050" actId="6549"/>
        <pc:sldMkLst>
          <pc:docMk/>
          <pc:sldMk cId="2632581800" sldId="350"/>
        </pc:sldMkLst>
        <pc:spChg chg="mod">
          <ac:chgData name="Valdir Miranda Pinto" userId="53b37b87f92a8dc6" providerId="LiveId" clId="{67D9AF2A-6F11-43D9-9D6B-03628456D53D}" dt="2025-02-24T17:57:35.710" v="1050" actId="6549"/>
          <ac:spMkLst>
            <pc:docMk/>
            <pc:sldMk cId="2632581800" sldId="350"/>
            <ac:spMk id="3" creationId="{00000000-0000-0000-0000-000000000000}"/>
          </ac:spMkLst>
        </pc:spChg>
      </pc:sldChg>
      <pc:sldChg chg="modSp mod">
        <pc:chgData name="Valdir Miranda Pinto" userId="53b37b87f92a8dc6" providerId="LiveId" clId="{67D9AF2A-6F11-43D9-9D6B-03628456D53D}" dt="2025-02-24T17:56:50.822" v="1024" actId="6549"/>
        <pc:sldMkLst>
          <pc:docMk/>
          <pc:sldMk cId="1974135095" sldId="351"/>
        </pc:sldMkLst>
        <pc:spChg chg="mod">
          <ac:chgData name="Valdir Miranda Pinto" userId="53b37b87f92a8dc6" providerId="LiveId" clId="{67D9AF2A-6F11-43D9-9D6B-03628456D53D}" dt="2025-02-24T17:56:50.822" v="1024" actId="6549"/>
          <ac:spMkLst>
            <pc:docMk/>
            <pc:sldMk cId="1974135095" sldId="351"/>
            <ac:spMk id="3" creationId="{00000000-0000-0000-0000-000000000000}"/>
          </ac:spMkLst>
        </pc:spChg>
      </pc:sldChg>
      <pc:sldChg chg="modSp del mod">
        <pc:chgData name="Valdir Miranda Pinto" userId="53b37b87f92a8dc6" providerId="LiveId" clId="{67D9AF2A-6F11-43D9-9D6B-03628456D53D}" dt="2025-02-24T17:56:43.196" v="995" actId="2696"/>
        <pc:sldMkLst>
          <pc:docMk/>
          <pc:sldMk cId="1197717696" sldId="352"/>
        </pc:sldMkLst>
        <pc:spChg chg="mod">
          <ac:chgData name="Valdir Miranda Pinto" userId="53b37b87f92a8dc6" providerId="LiveId" clId="{67D9AF2A-6F11-43D9-9D6B-03628456D53D}" dt="2025-02-24T17:55:44.409" v="994" actId="6549"/>
          <ac:spMkLst>
            <pc:docMk/>
            <pc:sldMk cId="1197717696" sldId="352"/>
            <ac:spMk id="3" creationId="{00000000-0000-0000-0000-000000000000}"/>
          </ac:spMkLst>
        </pc:spChg>
      </pc:sldChg>
      <pc:sldChg chg="del">
        <pc:chgData name="Valdir Miranda Pinto" userId="53b37b87f92a8dc6" providerId="LiveId" clId="{67D9AF2A-6F11-43D9-9D6B-03628456D53D}" dt="2025-02-22T22:13:20.314" v="16" actId="47"/>
        <pc:sldMkLst>
          <pc:docMk/>
          <pc:sldMk cId="2831629653" sldId="384"/>
        </pc:sldMkLst>
      </pc:sldChg>
      <pc:sldChg chg="del">
        <pc:chgData name="Valdir Miranda Pinto" userId="53b37b87f92a8dc6" providerId="LiveId" clId="{67D9AF2A-6F11-43D9-9D6B-03628456D53D}" dt="2025-02-22T22:13:12.629" v="14" actId="47"/>
        <pc:sldMkLst>
          <pc:docMk/>
          <pc:sldMk cId="1808551544" sldId="385"/>
        </pc:sldMkLst>
      </pc:sldChg>
      <pc:sldChg chg="del">
        <pc:chgData name="Valdir Miranda Pinto" userId="53b37b87f92a8dc6" providerId="LiveId" clId="{67D9AF2A-6F11-43D9-9D6B-03628456D53D}" dt="2025-02-22T22:13:04.125" v="12" actId="47"/>
        <pc:sldMkLst>
          <pc:docMk/>
          <pc:sldMk cId="1860064329" sldId="386"/>
        </pc:sldMkLst>
      </pc:sldChg>
      <pc:sldChg chg="del">
        <pc:chgData name="Valdir Miranda Pinto" userId="53b37b87f92a8dc6" providerId="LiveId" clId="{67D9AF2A-6F11-43D9-9D6B-03628456D53D}" dt="2025-02-22T22:13:16.535" v="15" actId="47"/>
        <pc:sldMkLst>
          <pc:docMk/>
          <pc:sldMk cId="1759820052" sldId="387"/>
        </pc:sldMkLst>
      </pc:sldChg>
      <pc:sldChg chg="del">
        <pc:chgData name="Valdir Miranda Pinto" userId="53b37b87f92a8dc6" providerId="LiveId" clId="{67D9AF2A-6F11-43D9-9D6B-03628456D53D}" dt="2025-02-22T22:13:31.385" v="18" actId="47"/>
        <pc:sldMkLst>
          <pc:docMk/>
          <pc:sldMk cId="3975752197" sldId="388"/>
        </pc:sldMkLst>
      </pc:sldChg>
      <pc:sldChg chg="del">
        <pc:chgData name="Valdir Miranda Pinto" userId="53b37b87f92a8dc6" providerId="LiveId" clId="{67D9AF2A-6F11-43D9-9D6B-03628456D53D}" dt="2025-02-22T22:13:09.275" v="13" actId="47"/>
        <pc:sldMkLst>
          <pc:docMk/>
          <pc:sldMk cId="1854238645" sldId="389"/>
        </pc:sldMkLst>
      </pc:sldChg>
      <pc:sldChg chg="del">
        <pc:chgData name="Valdir Miranda Pinto" userId="53b37b87f92a8dc6" providerId="LiveId" clId="{67D9AF2A-6F11-43D9-9D6B-03628456D53D}" dt="2025-02-22T22:13:01.368" v="11" actId="47"/>
        <pc:sldMkLst>
          <pc:docMk/>
          <pc:sldMk cId="3417841586" sldId="390"/>
        </pc:sldMkLst>
      </pc:sldChg>
      <pc:sldChg chg="del">
        <pc:chgData name="Valdir Miranda Pinto" userId="53b37b87f92a8dc6" providerId="LiveId" clId="{67D9AF2A-6F11-43D9-9D6B-03628456D53D}" dt="2025-02-22T22:12:47.827" v="9" actId="47"/>
        <pc:sldMkLst>
          <pc:docMk/>
          <pc:sldMk cId="3398562887" sldId="391"/>
        </pc:sldMkLst>
      </pc:sldChg>
      <pc:sldChg chg="del">
        <pc:chgData name="Valdir Miranda Pinto" userId="53b37b87f92a8dc6" providerId="LiveId" clId="{67D9AF2A-6F11-43D9-9D6B-03628456D53D}" dt="2025-02-22T22:12:44.262" v="8" actId="47"/>
        <pc:sldMkLst>
          <pc:docMk/>
          <pc:sldMk cId="315418890" sldId="392"/>
        </pc:sldMkLst>
      </pc:sldChg>
      <pc:sldChg chg="del">
        <pc:chgData name="Valdir Miranda Pinto" userId="53b37b87f92a8dc6" providerId="LiveId" clId="{67D9AF2A-6F11-43D9-9D6B-03628456D53D}" dt="2025-02-22T22:12:50.341" v="10" actId="47"/>
        <pc:sldMkLst>
          <pc:docMk/>
          <pc:sldMk cId="775347890" sldId="393"/>
        </pc:sldMkLst>
      </pc:sldChg>
      <pc:sldChg chg="del">
        <pc:chgData name="Valdir Miranda Pinto" userId="53b37b87f92a8dc6" providerId="LiveId" clId="{67D9AF2A-6F11-43D9-9D6B-03628456D53D}" dt="2025-02-22T22:12:36.408" v="7" actId="47"/>
        <pc:sldMkLst>
          <pc:docMk/>
          <pc:sldMk cId="2865295873" sldId="394"/>
        </pc:sldMkLst>
      </pc:sldChg>
      <pc:sldChg chg="modSp mod">
        <pc:chgData name="Valdir Miranda Pinto" userId="53b37b87f92a8dc6" providerId="LiveId" clId="{67D9AF2A-6F11-43D9-9D6B-03628456D53D}" dt="2025-02-24T18:03:06.095" v="1132" actId="20577"/>
        <pc:sldMkLst>
          <pc:docMk/>
          <pc:sldMk cId="179976971" sldId="438"/>
        </pc:sldMkLst>
        <pc:spChg chg="mod">
          <ac:chgData name="Valdir Miranda Pinto" userId="53b37b87f92a8dc6" providerId="LiveId" clId="{67D9AF2A-6F11-43D9-9D6B-03628456D53D}" dt="2025-02-24T18:03:06.095" v="1132" actId="20577"/>
          <ac:spMkLst>
            <pc:docMk/>
            <pc:sldMk cId="179976971" sldId="438"/>
            <ac:spMk id="3" creationId="{00000000-0000-0000-0000-000000000000}"/>
          </ac:spMkLst>
        </pc:spChg>
      </pc:sldChg>
      <pc:sldChg chg="modSp mod">
        <pc:chgData name="Valdir Miranda Pinto" userId="53b37b87f92a8dc6" providerId="LiveId" clId="{67D9AF2A-6F11-43D9-9D6B-03628456D53D}" dt="2025-02-24T17:29:24.729" v="648" actId="14100"/>
        <pc:sldMkLst>
          <pc:docMk/>
          <pc:sldMk cId="2676803582" sldId="440"/>
        </pc:sldMkLst>
        <pc:spChg chg="mod">
          <ac:chgData name="Valdir Miranda Pinto" userId="53b37b87f92a8dc6" providerId="LiveId" clId="{67D9AF2A-6F11-43D9-9D6B-03628456D53D}" dt="2025-02-24T17:29:24.729" v="648" actId="14100"/>
          <ac:spMkLst>
            <pc:docMk/>
            <pc:sldMk cId="2676803582" sldId="440"/>
            <ac:spMk id="3" creationId="{00000000-0000-0000-0000-000000000000}"/>
          </ac:spMkLst>
        </pc:spChg>
      </pc:sldChg>
      <pc:sldChg chg="modSp mod">
        <pc:chgData name="Valdir Miranda Pinto" userId="53b37b87f92a8dc6" providerId="LiveId" clId="{67D9AF2A-6F11-43D9-9D6B-03628456D53D}" dt="2025-02-24T17:30:00.537" v="688" actId="6549"/>
        <pc:sldMkLst>
          <pc:docMk/>
          <pc:sldMk cId="968036064" sldId="441"/>
        </pc:sldMkLst>
        <pc:spChg chg="mod">
          <ac:chgData name="Valdir Miranda Pinto" userId="53b37b87f92a8dc6" providerId="LiveId" clId="{67D9AF2A-6F11-43D9-9D6B-03628456D53D}" dt="2025-02-24T17:30:00.537" v="688" actId="6549"/>
          <ac:spMkLst>
            <pc:docMk/>
            <pc:sldMk cId="968036064" sldId="441"/>
            <ac:spMk id="3" creationId="{00000000-0000-0000-0000-000000000000}"/>
          </ac:spMkLst>
        </pc:spChg>
      </pc:sldChg>
      <pc:sldChg chg="modSp mod">
        <pc:chgData name="Valdir Miranda Pinto" userId="53b37b87f92a8dc6" providerId="LiveId" clId="{67D9AF2A-6F11-43D9-9D6B-03628456D53D}" dt="2025-02-24T17:30:40.014" v="724" actId="6549"/>
        <pc:sldMkLst>
          <pc:docMk/>
          <pc:sldMk cId="2956933782" sldId="442"/>
        </pc:sldMkLst>
        <pc:spChg chg="mod">
          <ac:chgData name="Valdir Miranda Pinto" userId="53b37b87f92a8dc6" providerId="LiveId" clId="{67D9AF2A-6F11-43D9-9D6B-03628456D53D}" dt="2025-02-24T17:30:40.014" v="724" actId="6549"/>
          <ac:spMkLst>
            <pc:docMk/>
            <pc:sldMk cId="2956933782" sldId="442"/>
            <ac:spMk id="3" creationId="{00000000-0000-0000-0000-000000000000}"/>
          </ac:spMkLst>
        </pc:spChg>
      </pc:sldChg>
      <pc:sldChg chg="modSp mod">
        <pc:chgData name="Valdir Miranda Pinto" userId="53b37b87f92a8dc6" providerId="LiveId" clId="{67D9AF2A-6F11-43D9-9D6B-03628456D53D}" dt="2025-02-24T17:40:27.982" v="757" actId="6549"/>
        <pc:sldMkLst>
          <pc:docMk/>
          <pc:sldMk cId="1391770222" sldId="443"/>
        </pc:sldMkLst>
        <pc:spChg chg="mod">
          <ac:chgData name="Valdir Miranda Pinto" userId="53b37b87f92a8dc6" providerId="LiveId" clId="{67D9AF2A-6F11-43D9-9D6B-03628456D53D}" dt="2025-02-24T17:40:27.982" v="757" actId="6549"/>
          <ac:spMkLst>
            <pc:docMk/>
            <pc:sldMk cId="1391770222" sldId="443"/>
            <ac:spMk id="3" creationId="{00000000-0000-0000-0000-000000000000}"/>
          </ac:spMkLst>
        </pc:spChg>
      </pc:sldChg>
      <pc:sldChg chg="modSp mod">
        <pc:chgData name="Valdir Miranda Pinto" userId="53b37b87f92a8dc6" providerId="LiveId" clId="{67D9AF2A-6F11-43D9-9D6B-03628456D53D}" dt="2025-02-24T17:28:46.982" v="621" actId="6549"/>
        <pc:sldMkLst>
          <pc:docMk/>
          <pc:sldMk cId="1981486539" sldId="445"/>
        </pc:sldMkLst>
        <pc:spChg chg="mod">
          <ac:chgData name="Valdir Miranda Pinto" userId="53b37b87f92a8dc6" providerId="LiveId" clId="{67D9AF2A-6F11-43D9-9D6B-03628456D53D}" dt="2025-02-24T17:28:46.982" v="621" actId="6549"/>
          <ac:spMkLst>
            <pc:docMk/>
            <pc:sldMk cId="1981486539" sldId="445"/>
            <ac:spMk id="3" creationId="{00000000-0000-0000-0000-000000000000}"/>
          </ac:spMkLst>
        </pc:spChg>
      </pc:sldChg>
      <pc:sldChg chg="new del">
        <pc:chgData name="Valdir Miranda Pinto" userId="53b37b87f92a8dc6" providerId="LiveId" clId="{67D9AF2A-6F11-43D9-9D6B-03628456D53D}" dt="2025-02-14T13:41:22.733" v="1" actId="2696"/>
        <pc:sldMkLst>
          <pc:docMk/>
          <pc:sldMk cId="1161739409" sldId="488"/>
        </pc:sldMkLst>
      </pc:sldChg>
      <pc:sldChg chg="addSp delSp modSp add del mod">
        <pc:chgData name="Valdir Miranda Pinto" userId="53b37b87f92a8dc6" providerId="LiveId" clId="{67D9AF2A-6F11-43D9-9D6B-03628456D53D}" dt="2025-02-24T17:25:34.971" v="513" actId="47"/>
        <pc:sldMkLst>
          <pc:docMk/>
          <pc:sldMk cId="3003819450" sldId="488"/>
        </pc:sldMkLst>
        <pc:spChg chg="del mod">
          <ac:chgData name="Valdir Miranda Pinto" userId="53b37b87f92a8dc6" providerId="LiveId" clId="{67D9AF2A-6F11-43D9-9D6B-03628456D53D}" dt="2025-02-24T14:45:51.021" v="511" actId="478"/>
          <ac:spMkLst>
            <pc:docMk/>
            <pc:sldMk cId="3003819450" sldId="488"/>
            <ac:spMk id="3" creationId="{11184A39-D645-2D07-B3E6-9474118E1D0F}"/>
          </ac:spMkLst>
        </pc:spChg>
        <pc:spChg chg="add mod">
          <ac:chgData name="Valdir Miranda Pinto" userId="53b37b87f92a8dc6" providerId="LiveId" clId="{67D9AF2A-6F11-43D9-9D6B-03628456D53D}" dt="2025-02-24T14:45:51.021" v="511" actId="478"/>
          <ac:spMkLst>
            <pc:docMk/>
            <pc:sldMk cId="3003819450" sldId="488"/>
            <ac:spMk id="7" creationId="{DF116BA7-0B61-4D55-1198-D5BF19FD0330}"/>
          </ac:spMkLst>
        </pc:spChg>
      </pc:sldChg>
      <pc:sldChg chg="add setBg">
        <pc:chgData name="Valdir Miranda Pinto" userId="53b37b87f92a8dc6" providerId="LiveId" clId="{67D9AF2A-6F11-43D9-9D6B-03628456D53D}" dt="2025-02-24T14:45:57.088" v="512"/>
        <pc:sldMkLst>
          <pc:docMk/>
          <pc:sldMk cId="4122968892" sldId="489"/>
        </pc:sldMkLst>
      </pc:sldChg>
      <pc:sldChg chg="addSp modSp add mod">
        <pc:chgData name="Valdir Miranda Pinto" userId="53b37b87f92a8dc6" providerId="LiveId" clId="{67D9AF2A-6F11-43D9-9D6B-03628456D53D}" dt="2025-02-24T18:09:13.355" v="1186" actId="6549"/>
        <pc:sldMkLst>
          <pc:docMk/>
          <pc:sldMk cId="2462306068" sldId="490"/>
        </pc:sldMkLst>
        <pc:spChg chg="mod">
          <ac:chgData name="Valdir Miranda Pinto" userId="53b37b87f92a8dc6" providerId="LiveId" clId="{67D9AF2A-6F11-43D9-9D6B-03628456D53D}" dt="2025-02-24T18:07:41.230" v="1151" actId="6549"/>
          <ac:spMkLst>
            <pc:docMk/>
            <pc:sldMk cId="2462306068" sldId="490"/>
            <ac:spMk id="3" creationId="{71FD5791-DDDB-C0CF-C9CC-A9AA3CF4376C}"/>
          </ac:spMkLst>
        </pc:spChg>
        <pc:spChg chg="mod">
          <ac:chgData name="Valdir Miranda Pinto" userId="53b37b87f92a8dc6" providerId="LiveId" clId="{67D9AF2A-6F11-43D9-9D6B-03628456D53D}" dt="2025-02-24T18:06:22.331" v="1134" actId="6549"/>
          <ac:spMkLst>
            <pc:docMk/>
            <pc:sldMk cId="2462306068" sldId="490"/>
            <ac:spMk id="7" creationId="{0AF33FE6-6858-0C1E-3E80-F7DC5BE87895}"/>
          </ac:spMkLst>
        </pc:spChg>
        <pc:spChg chg="add mod">
          <ac:chgData name="Valdir Miranda Pinto" userId="53b37b87f92a8dc6" providerId="LiveId" clId="{67D9AF2A-6F11-43D9-9D6B-03628456D53D}" dt="2025-02-24T18:09:13.355" v="1186" actId="6549"/>
          <ac:spMkLst>
            <pc:docMk/>
            <pc:sldMk cId="2462306068" sldId="490"/>
            <ac:spMk id="8" creationId="{D3904FFD-8BA4-C876-2AF6-0D5966377F3B}"/>
          </ac:spMkLst>
        </pc:spChg>
      </pc:sldChg>
    </pc:docChg>
  </pc:docChgLst>
  <pc:docChgLst>
    <pc:chgData name="Valdir Miranda Pinto" userId="53b37b87f92a8dc6" providerId="LiveId" clId="{7DED4D99-11D4-4EE6-9F43-96DED73200D5}"/>
    <pc:docChg chg="modSld">
      <pc:chgData name="Valdir Miranda Pinto" userId="53b37b87f92a8dc6" providerId="LiveId" clId="{7DED4D99-11D4-4EE6-9F43-96DED73200D5}" dt="2025-01-09T22:37:32.739" v="0" actId="6549"/>
      <pc:docMkLst>
        <pc:docMk/>
      </pc:docMkLst>
      <pc:sldChg chg="modSp mod">
        <pc:chgData name="Valdir Miranda Pinto" userId="53b37b87f92a8dc6" providerId="LiveId" clId="{7DED4D99-11D4-4EE6-9F43-96DED73200D5}" dt="2025-01-09T22:37:32.739" v="0" actId="6549"/>
        <pc:sldMkLst>
          <pc:docMk/>
          <pc:sldMk cId="3103298551" sldId="457"/>
        </pc:sldMkLst>
        <pc:spChg chg="mod">
          <ac:chgData name="Valdir Miranda Pinto" userId="53b37b87f92a8dc6" providerId="LiveId" clId="{7DED4D99-11D4-4EE6-9F43-96DED73200D5}" dt="2025-01-09T22:37:32.739" v="0" actId="6549"/>
          <ac:spMkLst>
            <pc:docMk/>
            <pc:sldMk cId="3103298551" sldId="457"/>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006AA1-D552-438F-8FB9-EC0434F6625D}" type="datetimeFigureOut">
              <a:rPr lang="pt-BR" smtClean="0"/>
              <a:t>29/09/2026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6D6056-8CFE-4124-942E-320D6513949D}" type="slidenum">
              <a:rPr lang="pt-BR" smtClean="0"/>
              <a:t>‹nº›</a:t>
            </a:fld>
            <a:endParaRPr lang="pt-BR"/>
          </a:p>
        </p:txBody>
      </p:sp>
    </p:spTree>
    <p:extLst>
      <p:ext uri="{BB962C8B-B14F-4D97-AF65-F5344CB8AC3E}">
        <p14:creationId xmlns:p14="http://schemas.microsoft.com/office/powerpoint/2010/main" val="646365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1634D-AB23-2727-D8AA-FEA5C818118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9CF43B7-120F-8DF5-92D6-ED2C434C6D4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5D6404B-D651-9016-8B5A-4AAEA8AE9E2E}"/>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AAAE5CD7-33F6-926E-0A4E-0CC5F1B9288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D6056-8CFE-4124-942E-320D6513949D}"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7184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25FE0C0D-BC15-4ACA-AD64-EBB5000202A6}" type="datetime1">
              <a:rPr lang="pt-BR" smtClean="0"/>
              <a:t>29/09/2026</a:t>
            </a:fld>
            <a:endParaRPr lang="pt-BR"/>
          </a:p>
        </p:txBody>
      </p:sp>
      <p:sp>
        <p:nvSpPr>
          <p:cNvPr id="5" name="Espaço Reservado para Rodapé 4"/>
          <p:cNvSpPr>
            <a:spLocks noGrp="1"/>
          </p:cNvSpPr>
          <p:nvPr>
            <p:ph type="ftr" sz="quarter" idx="11"/>
          </p:nvPr>
        </p:nvSpPr>
        <p:spPr/>
        <p:txBody>
          <a:bodyPr/>
          <a:lstStyle/>
          <a:p>
            <a:r>
              <a:rPr lang="pt-BR"/>
              <a:t>UNYPÚBLICA UNYFLEX</a:t>
            </a:r>
          </a:p>
        </p:txBody>
      </p:sp>
      <p:sp>
        <p:nvSpPr>
          <p:cNvPr id="6" name="Espaço Reservado para Número de Slide 5"/>
          <p:cNvSpPr>
            <a:spLocks noGrp="1"/>
          </p:cNvSpPr>
          <p:nvPr>
            <p:ph type="sldNum" sz="quarter" idx="12"/>
          </p:nvPr>
        </p:nvSpPr>
        <p:spPr/>
        <p:txBody>
          <a:bodyPr/>
          <a:lstStyle/>
          <a:p>
            <a:fld id="{F5EF8141-5781-4FD4-9552-C5D35CA5005E}" type="slidenum">
              <a:rPr lang="pt-BR" smtClean="0"/>
              <a:t>‹nº›</a:t>
            </a:fld>
            <a:endParaRPr lang="pt-BR"/>
          </a:p>
        </p:txBody>
      </p:sp>
    </p:spTree>
    <p:extLst>
      <p:ext uri="{BB962C8B-B14F-4D97-AF65-F5344CB8AC3E}">
        <p14:creationId xmlns:p14="http://schemas.microsoft.com/office/powerpoint/2010/main" val="147384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0B9BA5FF-2EB2-4B66-9474-BD37CAE4ED9E}" type="datetime1">
              <a:rPr lang="pt-BR" smtClean="0"/>
              <a:t>29/09/2026</a:t>
            </a:fld>
            <a:endParaRPr lang="pt-BR"/>
          </a:p>
        </p:txBody>
      </p:sp>
      <p:sp>
        <p:nvSpPr>
          <p:cNvPr id="5" name="Espaço Reservado para Rodapé 4"/>
          <p:cNvSpPr>
            <a:spLocks noGrp="1"/>
          </p:cNvSpPr>
          <p:nvPr>
            <p:ph type="ftr" sz="quarter" idx="11"/>
          </p:nvPr>
        </p:nvSpPr>
        <p:spPr/>
        <p:txBody>
          <a:bodyPr/>
          <a:lstStyle/>
          <a:p>
            <a:r>
              <a:rPr lang="pt-BR"/>
              <a:t>UNYPÚBLICA UNYFLEX</a:t>
            </a:r>
          </a:p>
        </p:txBody>
      </p:sp>
      <p:sp>
        <p:nvSpPr>
          <p:cNvPr id="6" name="Espaço Reservado para Número de Slide 5"/>
          <p:cNvSpPr>
            <a:spLocks noGrp="1"/>
          </p:cNvSpPr>
          <p:nvPr>
            <p:ph type="sldNum" sz="quarter" idx="12"/>
          </p:nvPr>
        </p:nvSpPr>
        <p:spPr/>
        <p:txBody>
          <a:bodyPr/>
          <a:lstStyle/>
          <a:p>
            <a:fld id="{F5EF8141-5781-4FD4-9552-C5D35CA5005E}" type="slidenum">
              <a:rPr lang="pt-BR" smtClean="0"/>
              <a:t>‹nº›</a:t>
            </a:fld>
            <a:endParaRPr lang="pt-BR"/>
          </a:p>
        </p:txBody>
      </p:sp>
    </p:spTree>
    <p:extLst>
      <p:ext uri="{BB962C8B-B14F-4D97-AF65-F5344CB8AC3E}">
        <p14:creationId xmlns:p14="http://schemas.microsoft.com/office/powerpoint/2010/main" val="3692175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86D4C307-98D0-40CC-AD07-A95B7E8FE8D4}" type="datetime1">
              <a:rPr lang="pt-BR" smtClean="0"/>
              <a:t>29/09/2026</a:t>
            </a:fld>
            <a:endParaRPr lang="pt-BR"/>
          </a:p>
        </p:txBody>
      </p:sp>
      <p:sp>
        <p:nvSpPr>
          <p:cNvPr id="5" name="Espaço Reservado para Rodapé 4"/>
          <p:cNvSpPr>
            <a:spLocks noGrp="1"/>
          </p:cNvSpPr>
          <p:nvPr>
            <p:ph type="ftr" sz="quarter" idx="11"/>
          </p:nvPr>
        </p:nvSpPr>
        <p:spPr/>
        <p:txBody>
          <a:bodyPr/>
          <a:lstStyle/>
          <a:p>
            <a:r>
              <a:rPr lang="pt-BR"/>
              <a:t>UNYPÚBLICA UNYFLEX</a:t>
            </a:r>
          </a:p>
        </p:txBody>
      </p:sp>
      <p:sp>
        <p:nvSpPr>
          <p:cNvPr id="6" name="Espaço Reservado para Número de Slide 5"/>
          <p:cNvSpPr>
            <a:spLocks noGrp="1"/>
          </p:cNvSpPr>
          <p:nvPr>
            <p:ph type="sldNum" sz="quarter" idx="12"/>
          </p:nvPr>
        </p:nvSpPr>
        <p:spPr/>
        <p:txBody>
          <a:bodyPr/>
          <a:lstStyle/>
          <a:p>
            <a:fld id="{F5EF8141-5781-4FD4-9552-C5D35CA5005E}" type="slidenum">
              <a:rPr lang="pt-BR" smtClean="0"/>
              <a:t>‹nº›</a:t>
            </a:fld>
            <a:endParaRPr lang="pt-BR"/>
          </a:p>
        </p:txBody>
      </p:sp>
    </p:spTree>
    <p:extLst>
      <p:ext uri="{BB962C8B-B14F-4D97-AF65-F5344CB8AC3E}">
        <p14:creationId xmlns:p14="http://schemas.microsoft.com/office/powerpoint/2010/main" val="2620164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1B24B6BC-85D7-43A0-822A-CE842E724AB5}" type="datetime1">
              <a:rPr lang="pt-BR" smtClean="0"/>
              <a:t>29/09/2026</a:t>
            </a:fld>
            <a:endParaRPr lang="pt-BR"/>
          </a:p>
        </p:txBody>
      </p:sp>
      <p:sp>
        <p:nvSpPr>
          <p:cNvPr id="6" name="Espaço Reservado para Rodapé 5"/>
          <p:cNvSpPr>
            <a:spLocks noGrp="1"/>
          </p:cNvSpPr>
          <p:nvPr>
            <p:ph type="ftr" sz="quarter" idx="11"/>
          </p:nvPr>
        </p:nvSpPr>
        <p:spPr/>
        <p:txBody>
          <a:bodyPr/>
          <a:lstStyle/>
          <a:p>
            <a:r>
              <a:rPr lang="pt-BR"/>
              <a:t>UNYPÚBLICA UNYFLEX</a:t>
            </a:r>
          </a:p>
        </p:txBody>
      </p:sp>
      <p:sp>
        <p:nvSpPr>
          <p:cNvPr id="7" name="Espaço Reservado para Número de Slide 6"/>
          <p:cNvSpPr>
            <a:spLocks noGrp="1"/>
          </p:cNvSpPr>
          <p:nvPr>
            <p:ph type="sldNum" sz="quarter" idx="12"/>
          </p:nvPr>
        </p:nvSpPr>
        <p:spPr/>
        <p:txBody>
          <a:bodyPr/>
          <a:lstStyle/>
          <a:p>
            <a:fld id="{F5EF8141-5781-4FD4-9552-C5D35CA5005E}" type="slidenum">
              <a:rPr lang="pt-BR" smtClean="0"/>
              <a:t>‹nº›</a:t>
            </a:fld>
            <a:endParaRPr lang="pt-BR"/>
          </a:p>
        </p:txBody>
      </p:sp>
    </p:spTree>
    <p:extLst>
      <p:ext uri="{BB962C8B-B14F-4D97-AF65-F5344CB8AC3E}">
        <p14:creationId xmlns:p14="http://schemas.microsoft.com/office/powerpoint/2010/main" val="3985290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4CCBFF72-8021-4FF7-A4C1-D1569226282E}" type="datetime1">
              <a:rPr lang="pt-BR" smtClean="0"/>
              <a:t>29/09/2026</a:t>
            </a:fld>
            <a:endParaRPr lang="pt-BR"/>
          </a:p>
        </p:txBody>
      </p:sp>
      <p:sp>
        <p:nvSpPr>
          <p:cNvPr id="8" name="Espaço Reservado para Rodapé 7"/>
          <p:cNvSpPr>
            <a:spLocks noGrp="1"/>
          </p:cNvSpPr>
          <p:nvPr>
            <p:ph type="ftr" sz="quarter" idx="11"/>
          </p:nvPr>
        </p:nvSpPr>
        <p:spPr/>
        <p:txBody>
          <a:bodyPr/>
          <a:lstStyle/>
          <a:p>
            <a:r>
              <a:rPr lang="pt-BR"/>
              <a:t>UNYPÚBLICA UNYFLEX</a:t>
            </a:r>
          </a:p>
        </p:txBody>
      </p:sp>
      <p:sp>
        <p:nvSpPr>
          <p:cNvPr id="9" name="Espaço Reservado para Número de Slide 8"/>
          <p:cNvSpPr>
            <a:spLocks noGrp="1"/>
          </p:cNvSpPr>
          <p:nvPr>
            <p:ph type="sldNum" sz="quarter" idx="12"/>
          </p:nvPr>
        </p:nvSpPr>
        <p:spPr/>
        <p:txBody>
          <a:bodyPr/>
          <a:lstStyle/>
          <a:p>
            <a:fld id="{F5EF8141-5781-4FD4-9552-C5D35CA5005E}" type="slidenum">
              <a:rPr lang="pt-BR" smtClean="0"/>
              <a:t>‹nº›</a:t>
            </a:fld>
            <a:endParaRPr lang="pt-BR"/>
          </a:p>
        </p:txBody>
      </p:sp>
    </p:spTree>
    <p:extLst>
      <p:ext uri="{BB962C8B-B14F-4D97-AF65-F5344CB8AC3E}">
        <p14:creationId xmlns:p14="http://schemas.microsoft.com/office/powerpoint/2010/main" val="3341752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3DF98206-9279-44D8-A714-3EEB0652C9EB}" type="datetime1">
              <a:rPr lang="pt-BR" smtClean="0"/>
              <a:t>29/09/2026</a:t>
            </a:fld>
            <a:endParaRPr lang="pt-BR"/>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‹nº›</a:t>
            </a:fld>
            <a:endParaRPr lang="pt-BR"/>
          </a:p>
        </p:txBody>
      </p:sp>
    </p:spTree>
    <p:extLst>
      <p:ext uri="{BB962C8B-B14F-4D97-AF65-F5344CB8AC3E}">
        <p14:creationId xmlns:p14="http://schemas.microsoft.com/office/powerpoint/2010/main" val="2367153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9839BBFD-0F60-4B70-BEC1-FDF3E42FC133}" type="datetime1">
              <a:rPr lang="pt-BR" smtClean="0"/>
              <a:t>29/09/2026</a:t>
            </a:fld>
            <a:endParaRPr lang="pt-BR"/>
          </a:p>
        </p:txBody>
      </p:sp>
      <p:sp>
        <p:nvSpPr>
          <p:cNvPr id="3" name="Espaço Reservado para Rodapé 2"/>
          <p:cNvSpPr>
            <a:spLocks noGrp="1"/>
          </p:cNvSpPr>
          <p:nvPr>
            <p:ph type="ftr" sz="quarter" idx="11"/>
          </p:nvPr>
        </p:nvSpPr>
        <p:spPr/>
        <p:txBody>
          <a:bodyPr/>
          <a:lstStyle/>
          <a:p>
            <a:r>
              <a:rPr lang="pt-BR"/>
              <a:t>UNYPÚBLICA UNYFLEX</a:t>
            </a:r>
          </a:p>
        </p:txBody>
      </p:sp>
      <p:sp>
        <p:nvSpPr>
          <p:cNvPr id="4" name="Espaço Reservado para Número de Slide 3"/>
          <p:cNvSpPr>
            <a:spLocks noGrp="1"/>
          </p:cNvSpPr>
          <p:nvPr>
            <p:ph type="sldNum" sz="quarter" idx="12"/>
          </p:nvPr>
        </p:nvSpPr>
        <p:spPr/>
        <p:txBody>
          <a:bodyPr/>
          <a:lstStyle/>
          <a:p>
            <a:fld id="{F5EF8141-5781-4FD4-9552-C5D35CA5005E}" type="slidenum">
              <a:rPr lang="pt-BR" smtClean="0"/>
              <a:t>‹nº›</a:t>
            </a:fld>
            <a:endParaRPr lang="pt-BR"/>
          </a:p>
        </p:txBody>
      </p:sp>
    </p:spTree>
    <p:extLst>
      <p:ext uri="{BB962C8B-B14F-4D97-AF65-F5344CB8AC3E}">
        <p14:creationId xmlns:p14="http://schemas.microsoft.com/office/powerpoint/2010/main" val="2750833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884B340C-C2D9-46C8-A41A-2CCA93AF2CEA}" type="datetime1">
              <a:rPr lang="pt-BR" smtClean="0"/>
              <a:t>29/09/2026</a:t>
            </a:fld>
            <a:endParaRPr lang="pt-BR"/>
          </a:p>
        </p:txBody>
      </p:sp>
      <p:sp>
        <p:nvSpPr>
          <p:cNvPr id="6" name="Espaço Reservado para Rodapé 5"/>
          <p:cNvSpPr>
            <a:spLocks noGrp="1"/>
          </p:cNvSpPr>
          <p:nvPr>
            <p:ph type="ftr" sz="quarter" idx="11"/>
          </p:nvPr>
        </p:nvSpPr>
        <p:spPr/>
        <p:txBody>
          <a:bodyPr/>
          <a:lstStyle/>
          <a:p>
            <a:r>
              <a:rPr lang="pt-BR"/>
              <a:t>UNYPÚBLICA UNYFLEX</a:t>
            </a:r>
          </a:p>
        </p:txBody>
      </p:sp>
      <p:sp>
        <p:nvSpPr>
          <p:cNvPr id="7" name="Espaço Reservado para Número de Slide 6"/>
          <p:cNvSpPr>
            <a:spLocks noGrp="1"/>
          </p:cNvSpPr>
          <p:nvPr>
            <p:ph type="sldNum" sz="quarter" idx="12"/>
          </p:nvPr>
        </p:nvSpPr>
        <p:spPr/>
        <p:txBody>
          <a:bodyPr/>
          <a:lstStyle/>
          <a:p>
            <a:fld id="{F5EF8141-5781-4FD4-9552-C5D35CA5005E}" type="slidenum">
              <a:rPr lang="pt-BR" smtClean="0"/>
              <a:t>‹nº›</a:t>
            </a:fld>
            <a:endParaRPr lang="pt-BR"/>
          </a:p>
        </p:txBody>
      </p:sp>
    </p:spTree>
    <p:extLst>
      <p:ext uri="{BB962C8B-B14F-4D97-AF65-F5344CB8AC3E}">
        <p14:creationId xmlns:p14="http://schemas.microsoft.com/office/powerpoint/2010/main" val="2253781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EA7E66FE-8E0D-4F60-BE7D-26EBD3ADC42F}" type="datetime1">
              <a:rPr lang="pt-BR" smtClean="0"/>
              <a:t>29/09/2026</a:t>
            </a:fld>
            <a:endParaRPr lang="pt-BR"/>
          </a:p>
        </p:txBody>
      </p:sp>
      <p:sp>
        <p:nvSpPr>
          <p:cNvPr id="6" name="Espaço Reservado para Rodapé 5"/>
          <p:cNvSpPr>
            <a:spLocks noGrp="1"/>
          </p:cNvSpPr>
          <p:nvPr>
            <p:ph type="ftr" sz="quarter" idx="11"/>
          </p:nvPr>
        </p:nvSpPr>
        <p:spPr/>
        <p:txBody>
          <a:bodyPr/>
          <a:lstStyle/>
          <a:p>
            <a:r>
              <a:rPr lang="pt-BR"/>
              <a:t>UNYPÚBLICA UNYFLEX</a:t>
            </a:r>
          </a:p>
        </p:txBody>
      </p:sp>
      <p:sp>
        <p:nvSpPr>
          <p:cNvPr id="7" name="Espaço Reservado para Número de Slide 6"/>
          <p:cNvSpPr>
            <a:spLocks noGrp="1"/>
          </p:cNvSpPr>
          <p:nvPr>
            <p:ph type="sldNum" sz="quarter" idx="12"/>
          </p:nvPr>
        </p:nvSpPr>
        <p:spPr/>
        <p:txBody>
          <a:bodyPr/>
          <a:lstStyle/>
          <a:p>
            <a:fld id="{F5EF8141-5781-4FD4-9552-C5D35CA5005E}" type="slidenum">
              <a:rPr lang="pt-BR" smtClean="0"/>
              <a:t>‹nº›</a:t>
            </a:fld>
            <a:endParaRPr lang="pt-BR"/>
          </a:p>
        </p:txBody>
      </p:sp>
    </p:spTree>
    <p:extLst>
      <p:ext uri="{BB962C8B-B14F-4D97-AF65-F5344CB8AC3E}">
        <p14:creationId xmlns:p14="http://schemas.microsoft.com/office/powerpoint/2010/main" val="1784171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5D9DD503-473E-4E9C-947E-97F6E32F30B9}" type="datetime1">
              <a:rPr lang="pt-BR" smtClean="0"/>
              <a:t>29/09/2026</a:t>
            </a:fld>
            <a:endParaRPr lang="pt-BR"/>
          </a:p>
        </p:txBody>
      </p:sp>
      <p:sp>
        <p:nvSpPr>
          <p:cNvPr id="5" name="Espaço Reservado para Rodapé 4"/>
          <p:cNvSpPr>
            <a:spLocks noGrp="1"/>
          </p:cNvSpPr>
          <p:nvPr>
            <p:ph type="ftr" sz="quarter" idx="11"/>
          </p:nvPr>
        </p:nvSpPr>
        <p:spPr/>
        <p:txBody>
          <a:bodyPr/>
          <a:lstStyle/>
          <a:p>
            <a:r>
              <a:rPr lang="pt-BR"/>
              <a:t>UNYPÚBLICA UNYFLEX</a:t>
            </a:r>
          </a:p>
        </p:txBody>
      </p:sp>
      <p:sp>
        <p:nvSpPr>
          <p:cNvPr id="6" name="Espaço Reservado para Número de Slide 5"/>
          <p:cNvSpPr>
            <a:spLocks noGrp="1"/>
          </p:cNvSpPr>
          <p:nvPr>
            <p:ph type="sldNum" sz="quarter" idx="12"/>
          </p:nvPr>
        </p:nvSpPr>
        <p:spPr/>
        <p:txBody>
          <a:bodyPr/>
          <a:lstStyle/>
          <a:p>
            <a:fld id="{F5EF8141-5781-4FD4-9552-C5D35CA5005E}" type="slidenum">
              <a:rPr lang="pt-BR" smtClean="0"/>
              <a:t>‹nº›</a:t>
            </a:fld>
            <a:endParaRPr lang="pt-BR"/>
          </a:p>
        </p:txBody>
      </p:sp>
    </p:spTree>
    <p:extLst>
      <p:ext uri="{BB962C8B-B14F-4D97-AF65-F5344CB8AC3E}">
        <p14:creationId xmlns:p14="http://schemas.microsoft.com/office/powerpoint/2010/main" val="2682656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1798B2EC-A6AF-408D-A660-D0D378042C86}" type="datetime1">
              <a:rPr lang="pt-BR" smtClean="0"/>
              <a:t>29/09/2026</a:t>
            </a:fld>
            <a:endParaRPr lang="pt-BR"/>
          </a:p>
        </p:txBody>
      </p:sp>
      <p:sp>
        <p:nvSpPr>
          <p:cNvPr id="5" name="Espaço Reservado para Rodapé 4"/>
          <p:cNvSpPr>
            <a:spLocks noGrp="1"/>
          </p:cNvSpPr>
          <p:nvPr>
            <p:ph type="ftr" sz="quarter" idx="11"/>
          </p:nvPr>
        </p:nvSpPr>
        <p:spPr/>
        <p:txBody>
          <a:bodyPr/>
          <a:lstStyle/>
          <a:p>
            <a:r>
              <a:rPr lang="pt-BR"/>
              <a:t>UNYPÚBLICA UNYFLEX</a:t>
            </a:r>
          </a:p>
        </p:txBody>
      </p:sp>
      <p:sp>
        <p:nvSpPr>
          <p:cNvPr id="6" name="Espaço Reservado para Número de Slide 5"/>
          <p:cNvSpPr>
            <a:spLocks noGrp="1"/>
          </p:cNvSpPr>
          <p:nvPr>
            <p:ph type="sldNum" sz="quarter" idx="12"/>
          </p:nvPr>
        </p:nvSpPr>
        <p:spPr/>
        <p:txBody>
          <a:bodyPr/>
          <a:lstStyle/>
          <a:p>
            <a:fld id="{F5EF8141-5781-4FD4-9552-C5D35CA5005E}" type="slidenum">
              <a:rPr lang="pt-BR" smtClean="0"/>
              <a:t>‹nº›</a:t>
            </a:fld>
            <a:endParaRPr lang="pt-BR"/>
          </a:p>
        </p:txBody>
      </p:sp>
    </p:spTree>
    <p:extLst>
      <p:ext uri="{BB962C8B-B14F-4D97-AF65-F5344CB8AC3E}">
        <p14:creationId xmlns:p14="http://schemas.microsoft.com/office/powerpoint/2010/main" val="1846845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527F9B-59B9-40F5-9E04-0B6335B52A2E}" type="datetime1">
              <a:rPr lang="pt-BR" smtClean="0"/>
              <a:t>29/09/2026</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pt-BR"/>
              <a:t>UNYPÚBLICA UNYFLEX</a:t>
            </a: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EF8141-5781-4FD4-9552-C5D35CA5005E}" type="slidenum">
              <a:rPr lang="pt-BR" smtClean="0"/>
              <a:t>‹nº›</a:t>
            </a:fld>
            <a:endParaRPr lang="pt-BR"/>
          </a:p>
        </p:txBody>
      </p:sp>
    </p:spTree>
    <p:extLst>
      <p:ext uri="{BB962C8B-B14F-4D97-AF65-F5344CB8AC3E}">
        <p14:creationId xmlns:p14="http://schemas.microsoft.com/office/powerpoint/2010/main" val="2355665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r>
              <a:rPr lang="pt-BR"/>
              <a:t>UNYPÚBLICA UNYFLEX</a:t>
            </a:r>
          </a:p>
        </p:txBody>
      </p:sp>
      <p:sp>
        <p:nvSpPr>
          <p:cNvPr id="3" name="Espaço Reservado para Número de Slide 2"/>
          <p:cNvSpPr>
            <a:spLocks noGrp="1"/>
          </p:cNvSpPr>
          <p:nvPr>
            <p:ph type="sldNum" sz="quarter" idx="12"/>
          </p:nvPr>
        </p:nvSpPr>
        <p:spPr/>
        <p:txBody>
          <a:bodyPr/>
          <a:lstStyle/>
          <a:p>
            <a:fld id="{F5EF8141-5781-4FD4-9552-C5D35CA5005E}" type="slidenum">
              <a:rPr lang="pt-BR" smtClean="0"/>
              <a:t>1</a:t>
            </a:fld>
            <a:endParaRPr lang="pt-BR"/>
          </a:p>
        </p:txBody>
      </p:sp>
    </p:spTree>
    <p:extLst>
      <p:ext uri="{BB962C8B-B14F-4D97-AF65-F5344CB8AC3E}">
        <p14:creationId xmlns:p14="http://schemas.microsoft.com/office/powerpoint/2010/main" val="3888301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2</a:t>
            </a:fld>
            <a:endParaRPr lang="pt-BR"/>
          </a:p>
        </p:txBody>
      </p:sp>
      <p:pic>
        <p:nvPicPr>
          <p:cNvPr id="6" name="Picture 5" descr="C:\Users\Uni\Desktop\novos slides\Fund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6522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C:\Users\Uni\Desktop\novos slides\realizaca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669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3</a:t>
            </a:fld>
            <a:endParaRPr lang="pt-BR"/>
          </a:p>
        </p:txBody>
      </p:sp>
      <p:pic>
        <p:nvPicPr>
          <p:cNvPr id="6" name="Picture 5" descr="C:\Users\Uni\Desktop\novos slides\Fund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6522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ixaDeTexto 7"/>
          <p:cNvSpPr txBox="1"/>
          <p:nvPr/>
        </p:nvSpPr>
        <p:spPr>
          <a:xfrm>
            <a:off x="2005082" y="2485623"/>
            <a:ext cx="7912723" cy="1569660"/>
          </a:xfrm>
          <a:prstGeom prst="rect">
            <a:avLst/>
          </a:prstGeom>
          <a:noFill/>
        </p:spPr>
        <p:txBody>
          <a:bodyPr wrap="square" rtlCol="0">
            <a:spAutoFit/>
          </a:bodyPr>
          <a:lstStyle/>
          <a:p>
            <a:pPr algn="ctr"/>
            <a:r>
              <a:rPr lang="pt-BR" sz="4800" b="1" dirty="0">
                <a:latin typeface="Arial" panose="020B0604020202020204" pitchFamily="34" charset="0"/>
                <a:cs typeface="Arial" panose="020B0604020202020204" pitchFamily="34" charset="0"/>
              </a:rPr>
              <a:t>INVENTÁRIO FÍSICO E AUDITORIA PATRIMONIAL</a:t>
            </a:r>
            <a:endParaRPr lang="pt-BR" sz="4800" b="1" dirty="0"/>
          </a:p>
        </p:txBody>
      </p:sp>
    </p:spTree>
    <p:extLst>
      <p:ext uri="{BB962C8B-B14F-4D97-AF65-F5344CB8AC3E}">
        <p14:creationId xmlns:p14="http://schemas.microsoft.com/office/powerpoint/2010/main" val="2969366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04333" y="1306335"/>
            <a:ext cx="10515600" cy="4351338"/>
          </a:xfrm>
        </p:spPr>
        <p:txBody>
          <a:bodyPr/>
          <a:lstStyle/>
          <a:p>
            <a:pPr marL="0" indent="0" algn="ctr">
              <a:buFont typeface="Arial" charset="0"/>
              <a:buNone/>
              <a:defRPr/>
            </a:pPr>
            <a:endParaRPr lang="pt-BR" altLang="pt-B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indent="0" algn="ctr">
              <a:buFont typeface="Arial" charset="0"/>
              <a:buNone/>
              <a:defRPr/>
            </a:pPr>
            <a:endParaRPr lang="pt-BR" altLang="pt-B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4" name="Picture 5" descr="C:\Users\Uni\Desktop\Instrut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ço Reservado para Rodapé 1"/>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4</a:t>
            </a:fld>
            <a:endParaRPr lang="pt-BR"/>
          </a:p>
        </p:txBody>
      </p:sp>
      <p:sp>
        <p:nvSpPr>
          <p:cNvPr id="6" name="Retângulo 5"/>
          <p:cNvSpPr/>
          <p:nvPr/>
        </p:nvSpPr>
        <p:spPr>
          <a:xfrm>
            <a:off x="3444950" y="3968845"/>
            <a:ext cx="8484781" cy="923330"/>
          </a:xfrm>
          <a:prstGeom prst="rect">
            <a:avLst/>
          </a:prstGeom>
        </p:spPr>
        <p:txBody>
          <a:bodyPr wrap="square">
            <a:spAutoFit/>
          </a:bodyPr>
          <a:lstStyle/>
          <a:p>
            <a:pPr>
              <a:spcBef>
                <a:spcPct val="0"/>
              </a:spcBef>
            </a:pPr>
            <a:r>
              <a:rPr lang="pt-BR" sz="5400" b="1" dirty="0">
                <a:solidFill>
                  <a:schemeClr val="bg1"/>
                </a:solidFill>
                <a:latin typeface="Arial Black" panose="020B0A04020102020204" pitchFamily="34" charset="0"/>
              </a:rPr>
              <a:t>Valdir Miranda Pinto.</a:t>
            </a:r>
          </a:p>
        </p:txBody>
      </p:sp>
    </p:spTree>
    <p:extLst>
      <p:ext uri="{BB962C8B-B14F-4D97-AF65-F5344CB8AC3E}">
        <p14:creationId xmlns:p14="http://schemas.microsoft.com/office/powerpoint/2010/main" val="2518217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br>
              <a:rPr lang="pt-BR" dirty="0"/>
            </a:br>
            <a:endParaRPr lang="pt-BR" dirty="0"/>
          </a:p>
        </p:txBody>
      </p:sp>
      <p:sp>
        <p:nvSpPr>
          <p:cNvPr id="3" name="Espaço Reservado para Conteúdo 2"/>
          <p:cNvSpPr>
            <a:spLocks noGrp="1"/>
          </p:cNvSpPr>
          <p:nvPr>
            <p:ph idx="1"/>
          </p:nvPr>
        </p:nvSpPr>
        <p:spPr/>
        <p:txBody>
          <a:bodyPr>
            <a:normAutofit/>
          </a:bodyPr>
          <a:lstStyle/>
          <a:p>
            <a:endParaRPr lang="pt-BR" sz="6600" dirty="0">
              <a:latin typeface="Arial" panose="020B0604020202020204" pitchFamily="34" charset="0"/>
              <a:cs typeface="Arial" panose="020B0604020202020204" pitchFamily="34" charset="0"/>
            </a:endParaRPr>
          </a:p>
        </p:txBody>
      </p:sp>
      <p:pic>
        <p:nvPicPr>
          <p:cNvPr id="6" name="Picture 7" descr="C:\Users\Uni\Desktop\novos slides\PeriodoBranc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tângulo 6"/>
          <p:cNvSpPr/>
          <p:nvPr/>
        </p:nvSpPr>
        <p:spPr>
          <a:xfrm>
            <a:off x="1524000" y="5386403"/>
            <a:ext cx="9829800" cy="1200329"/>
          </a:xfrm>
          <a:prstGeom prst="rect">
            <a:avLst/>
          </a:prstGeom>
        </p:spPr>
        <p:txBody>
          <a:bodyPr wrap="square">
            <a:spAutoFit/>
          </a:bodyPr>
          <a:lstStyle/>
          <a:p>
            <a:pPr algn="ctr">
              <a:defRPr/>
            </a:pPr>
            <a:r>
              <a:rPr lang="pt-BR" sz="3600" dirty="0">
                <a:solidFill>
                  <a:schemeClr val="bg1">
                    <a:lumMod val="95000"/>
                  </a:schemeClr>
                </a:solidFill>
                <a:latin typeface="Arial" panose="020B0604020202020204" pitchFamily="34" charset="0"/>
                <a:cs typeface="Arial" panose="020B0604020202020204" pitchFamily="34" charset="0"/>
              </a:rPr>
              <a:t>Período do curso:</a:t>
            </a:r>
          </a:p>
          <a:p>
            <a:pPr algn="ctr">
              <a:defRPr/>
            </a:pPr>
            <a:r>
              <a:rPr lang="pt-BR" sz="3600" dirty="0">
                <a:solidFill>
                  <a:schemeClr val="bg1">
                    <a:lumMod val="95000"/>
                  </a:schemeClr>
                </a:solidFill>
                <a:latin typeface="Arial" panose="020B0604020202020204" pitchFamily="34" charset="0"/>
                <a:cs typeface="Arial" panose="020B0604020202020204" pitchFamily="34" charset="0"/>
              </a:rPr>
              <a:t>9h às 12:00h</a:t>
            </a:r>
          </a:p>
        </p:txBody>
      </p:sp>
      <p:sp>
        <p:nvSpPr>
          <p:cNvPr id="8" name="Espaço Reservado para Rodapé 7"/>
          <p:cNvSpPr>
            <a:spLocks noGrp="1"/>
          </p:cNvSpPr>
          <p:nvPr>
            <p:ph type="ftr" sz="quarter" idx="11"/>
          </p:nvPr>
        </p:nvSpPr>
        <p:spPr/>
        <p:txBody>
          <a:bodyPr/>
          <a:lstStyle/>
          <a:p>
            <a:r>
              <a:rPr lang="pt-BR"/>
              <a:t>UNYPÚBLICA UNYFLEX</a:t>
            </a:r>
          </a:p>
        </p:txBody>
      </p:sp>
      <p:sp>
        <p:nvSpPr>
          <p:cNvPr id="9" name="Espaço Reservado para Número de Slide 8"/>
          <p:cNvSpPr>
            <a:spLocks noGrp="1"/>
          </p:cNvSpPr>
          <p:nvPr>
            <p:ph type="sldNum" sz="quarter" idx="12"/>
          </p:nvPr>
        </p:nvSpPr>
        <p:spPr/>
        <p:txBody>
          <a:bodyPr/>
          <a:lstStyle/>
          <a:p>
            <a:fld id="{F5EF8141-5781-4FD4-9552-C5D35CA5005E}" type="slidenum">
              <a:rPr lang="pt-BR" smtClean="0"/>
              <a:t>5</a:t>
            </a:fld>
            <a:endParaRPr lang="pt-BR"/>
          </a:p>
        </p:txBody>
      </p:sp>
    </p:spTree>
    <p:extLst>
      <p:ext uri="{BB962C8B-B14F-4D97-AF65-F5344CB8AC3E}">
        <p14:creationId xmlns:p14="http://schemas.microsoft.com/office/powerpoint/2010/main" val="3377281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283334"/>
          </a:xfrm>
        </p:spPr>
        <p:txBody>
          <a:bodyPr>
            <a:noAutofit/>
          </a:bodyPr>
          <a:lstStyle/>
          <a:p>
            <a:pPr marL="457200" lvl="1" indent="0" algn="r">
              <a:buNone/>
            </a:pPr>
            <a:r>
              <a:rPr lang="pt-BR" sz="1300" b="1" dirty="0">
                <a:solidFill>
                  <a:srgbClr val="FF0000"/>
                </a:solidFill>
                <a:latin typeface="Arial" panose="020B0604020202020204" pitchFamily="34" charset="0"/>
                <a:cs typeface="Arial" panose="020B0604020202020204" pitchFamily="34" charset="0"/>
              </a:rPr>
              <a:t>INVENTÁRIO FÍSICO e AUDITORIA PATRIMONIAL</a:t>
            </a:r>
          </a:p>
        </p:txBody>
      </p:sp>
      <p:sp>
        <p:nvSpPr>
          <p:cNvPr id="3" name="Espaço Reservado para Conteúdo 2"/>
          <p:cNvSpPr>
            <a:spLocks noGrp="1"/>
          </p:cNvSpPr>
          <p:nvPr>
            <p:ph idx="1"/>
          </p:nvPr>
        </p:nvSpPr>
        <p:spPr>
          <a:xfrm>
            <a:off x="323386" y="991673"/>
            <a:ext cx="11123548" cy="5509488"/>
          </a:xfrm>
        </p:spPr>
        <p:txBody>
          <a:bodyPr>
            <a:normAutofit fontScale="92500" lnSpcReduction="10000"/>
          </a:bodyPr>
          <a:lstStyle/>
          <a:p>
            <a:pPr marL="457200" lvl="1" indent="0">
              <a:buNone/>
            </a:pPr>
            <a:r>
              <a:rPr lang="pt-BR" sz="2000" b="1" dirty="0">
                <a:latin typeface="Arial" panose="020B0604020202020204" pitchFamily="34" charset="0"/>
                <a:cs typeface="Arial" panose="020B0604020202020204" pitchFamily="34" charset="0"/>
              </a:rPr>
              <a:t>INVENTÁRIO FÍSICO e AUDITORIA PATRIMONIAL</a:t>
            </a:r>
          </a:p>
          <a:p>
            <a:pPr marL="457200" lvl="1" indent="0" algn="just">
              <a:buNone/>
            </a:pPr>
            <a:r>
              <a:rPr lang="pt-BR" dirty="0">
                <a:latin typeface="Arial" panose="020B0604020202020204" pitchFamily="34" charset="0"/>
                <a:cs typeface="Arial" panose="020B0604020202020204" pitchFamily="34" charset="0"/>
              </a:rPr>
              <a:t>Desenvolver competências para planejar, executar e validar inventários patrimoniais com segurança técnica e conformidade legal. Aplicar métodos de auditoria que assegurem a integridade entre os registros físicos, patrimoniais e contábeis, com rastreabilidade documental e operacional do ciclo de vida dos ativos públicos</a:t>
            </a:r>
          </a:p>
          <a:p>
            <a:pPr marL="457200" lvl="1" indent="0">
              <a:buNone/>
            </a:pPr>
            <a:endParaRPr lang="pt-BR" sz="2000" b="1" dirty="0">
              <a:latin typeface="Arial" panose="020B0604020202020204" pitchFamily="34" charset="0"/>
              <a:cs typeface="Arial" panose="020B0604020202020204" pitchFamily="34" charset="0"/>
            </a:endParaRPr>
          </a:p>
          <a:p>
            <a:r>
              <a:rPr lang="pt-BR" sz="2000" dirty="0">
                <a:latin typeface="Arial" panose="020B0604020202020204" pitchFamily="34" charset="0"/>
                <a:cs typeface="Arial" panose="020B0604020202020204" pitchFamily="34" charset="0"/>
              </a:rPr>
              <a:t>01 Alinhamento conceitual do ativo imobilizado: bens móveis, imóveis e intangíveis. </a:t>
            </a:r>
          </a:p>
          <a:p>
            <a:r>
              <a:rPr lang="pt-BR" sz="2000" dirty="0">
                <a:latin typeface="Arial" panose="020B0604020202020204" pitchFamily="34" charset="0"/>
                <a:cs typeface="Arial" panose="020B0604020202020204" pitchFamily="34" charset="0"/>
              </a:rPr>
              <a:t>02 Planejamento, normatização e constituição da Comissão Especial de Inventário. </a:t>
            </a:r>
          </a:p>
          <a:p>
            <a:r>
              <a:rPr lang="pt-BR" sz="2000" dirty="0">
                <a:latin typeface="Arial" panose="020B0604020202020204" pitchFamily="34" charset="0"/>
                <a:cs typeface="Arial" panose="020B0604020202020204" pitchFamily="34" charset="0"/>
              </a:rPr>
              <a:t>03 Metodologias práticas para a execução do inventário físico anual ou inicial. </a:t>
            </a:r>
          </a:p>
          <a:p>
            <a:r>
              <a:rPr lang="pt-BR" sz="2000" dirty="0">
                <a:latin typeface="Arial" panose="020B0604020202020204" pitchFamily="34" charset="0"/>
                <a:cs typeface="Arial" panose="020B0604020202020204" pitchFamily="34" charset="0"/>
              </a:rPr>
              <a:t>04 Técnicas de auditoria de bens patrimoniais e conciliação físico-contábil. </a:t>
            </a:r>
          </a:p>
          <a:p>
            <a:r>
              <a:rPr lang="pt-BR" sz="2000" dirty="0">
                <a:latin typeface="Arial" panose="020B0604020202020204" pitchFamily="34" charset="0"/>
                <a:cs typeface="Arial" panose="020B0604020202020204" pitchFamily="34" charset="0"/>
              </a:rPr>
              <a:t>05 Classificação de materiais: inservível, ocioso, recuperável, antieconômico e irrecuperável. </a:t>
            </a:r>
          </a:p>
          <a:p>
            <a:r>
              <a:rPr lang="pt-BR" sz="2000" dirty="0">
                <a:latin typeface="Arial" panose="020B0604020202020204" pitchFamily="34" charset="0"/>
                <a:cs typeface="Arial" panose="020B0604020202020204" pitchFamily="34" charset="0"/>
              </a:rPr>
              <a:t>06 Emissão de registros patrimoniais, tombamento oficial e plaquetas de identificação. </a:t>
            </a:r>
          </a:p>
          <a:p>
            <a:r>
              <a:rPr lang="pt-BR" sz="2000" dirty="0">
                <a:latin typeface="Arial" panose="020B0604020202020204" pitchFamily="34" charset="0"/>
                <a:cs typeface="Arial" panose="020B0604020202020204" pitchFamily="34" charset="0"/>
              </a:rPr>
              <a:t>07 Diferença entre tombamento patrimonial (registro administrativo) e tombamento cultural (proteção do patrimônio histórico), finalidades, legislação e efeitos jurídicos. </a:t>
            </a:r>
          </a:p>
          <a:p>
            <a:r>
              <a:rPr lang="pt-BR" sz="2000" dirty="0">
                <a:latin typeface="Arial" panose="020B0604020202020204" pitchFamily="34" charset="0"/>
                <a:cs typeface="Arial" panose="020B0604020202020204" pitchFamily="34" charset="0"/>
              </a:rPr>
              <a:t>08 Identificação de divergências, sobras físicas e bens não localizados. </a:t>
            </a:r>
          </a:p>
          <a:p>
            <a:r>
              <a:rPr lang="pt-BR" sz="2000" dirty="0">
                <a:latin typeface="Arial" panose="020B0604020202020204" pitchFamily="34" charset="0"/>
                <a:cs typeface="Arial" panose="020B0604020202020204" pitchFamily="34" charset="0"/>
              </a:rPr>
              <a:t>09 Elaboração do relatório final de inventário para o Controle Interno e Externo.</a:t>
            </a:r>
            <a:endParaRPr lang="pt-BR" sz="2000" b="1" dirty="0">
              <a:latin typeface="Arial" panose="020B0604020202020204" pitchFamily="34" charset="0"/>
              <a:cs typeface="Arial" panose="020B0604020202020204" pitchFamily="34" charset="0"/>
            </a:endParaRPr>
          </a:p>
        </p:txBody>
      </p:sp>
      <p:sp>
        <p:nvSpPr>
          <p:cNvPr id="4" name="Espaço Reservado para Rodapé 3"/>
          <p:cNvSpPr>
            <a:spLocks noGrp="1"/>
          </p:cNvSpPr>
          <p:nvPr>
            <p:ph type="ftr" sz="quarter" idx="11"/>
          </p:nvPr>
        </p:nvSpPr>
        <p:spPr>
          <a:xfrm>
            <a:off x="0" y="6654174"/>
            <a:ext cx="4114800" cy="134602"/>
          </a:xfrm>
        </p:spPr>
        <p:txBody>
          <a:bodyPr/>
          <a:lstStyle/>
          <a:p>
            <a:r>
              <a:rPr lang="pt-BR" b="1" dirty="0">
                <a:solidFill>
                  <a:schemeClr val="tx1"/>
                </a:solidFill>
              </a:rPr>
              <a:t>Prof. Valdir Miranda Pinto</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6</a:t>
            </a:fld>
            <a:endParaRPr lang="pt-BR"/>
          </a:p>
        </p:txBody>
      </p:sp>
    </p:spTree>
    <p:extLst>
      <p:ext uri="{BB962C8B-B14F-4D97-AF65-F5344CB8AC3E}">
        <p14:creationId xmlns:p14="http://schemas.microsoft.com/office/powerpoint/2010/main" val="1124397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652110"/>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INVENTÁRIO FÍSICO e AUDITORIA PATRIMONIAL</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38200" y="1236373"/>
            <a:ext cx="10608733" cy="4940590"/>
          </a:xfrm>
        </p:spPr>
        <p:txBody>
          <a:bodyPr>
            <a:normAutofit lnSpcReduction="10000"/>
          </a:bodyPr>
          <a:lstStyle/>
          <a:p>
            <a:pPr marL="0" indent="0">
              <a:buNone/>
              <a:defRPr/>
            </a:pPr>
            <a:r>
              <a:rPr lang="pt-BR" b="1" dirty="0"/>
              <a:t>                                EXECUÇÃO ORÇAMENTÁRIA</a:t>
            </a:r>
          </a:p>
          <a:p>
            <a:pPr>
              <a:buFontTx/>
              <a:buChar char="-"/>
              <a:defRPr/>
            </a:pPr>
            <a:r>
              <a:rPr lang="pt-BR" b="1" dirty="0"/>
              <a:t>Proposta Orçamentária</a:t>
            </a:r>
          </a:p>
          <a:p>
            <a:pPr>
              <a:buFontTx/>
              <a:buChar char="-"/>
              <a:defRPr/>
            </a:pPr>
            <a:r>
              <a:rPr lang="pt-BR" b="1" dirty="0"/>
              <a:t>Lei Orçamentária</a:t>
            </a:r>
          </a:p>
          <a:p>
            <a:pPr>
              <a:buFontTx/>
              <a:buChar char="-"/>
              <a:defRPr/>
            </a:pPr>
            <a:r>
              <a:rPr lang="pt-BR" b="1" dirty="0"/>
              <a:t>Receita – Tributos - Impostos, taxas e contribuições de melhoria</a:t>
            </a:r>
          </a:p>
          <a:p>
            <a:pPr marL="0" indent="0">
              <a:buNone/>
              <a:defRPr/>
            </a:pPr>
            <a:r>
              <a:rPr lang="pt-BR" b="1" dirty="0"/>
              <a:t>	          transferências Governamentais.</a:t>
            </a:r>
          </a:p>
          <a:p>
            <a:pPr>
              <a:buFontTx/>
              <a:buChar char="-"/>
              <a:defRPr/>
            </a:pPr>
            <a:r>
              <a:rPr lang="pt-BR" b="1" dirty="0"/>
              <a:t>Despesas – Processos Licitatórios</a:t>
            </a:r>
          </a:p>
          <a:p>
            <a:pPr marL="0" indent="0">
              <a:buNone/>
              <a:defRPr/>
            </a:pPr>
            <a:r>
              <a:rPr lang="pt-BR" b="1" dirty="0"/>
              <a:t>		  Salários</a:t>
            </a:r>
          </a:p>
          <a:p>
            <a:pPr marL="0" indent="0">
              <a:buNone/>
              <a:defRPr/>
            </a:pPr>
            <a:r>
              <a:rPr lang="pt-BR" b="1" dirty="0"/>
              <a:t>		  Despesas Antecipadas (Diárias / Suprimento de Fundos)</a:t>
            </a:r>
          </a:p>
          <a:p>
            <a:pPr marL="0" indent="0">
              <a:buNone/>
              <a:defRPr/>
            </a:pPr>
            <a:r>
              <a:rPr lang="pt-BR" b="1" dirty="0"/>
              <a:t> - Contabilizações dos Atos e Fatos Contábeis. </a:t>
            </a:r>
          </a:p>
          <a:p>
            <a:pPr marL="0" indent="0">
              <a:buNone/>
              <a:defRPr/>
            </a:pPr>
            <a:r>
              <a:rPr lang="pt-BR" b="1" dirty="0"/>
              <a:t>		  Registro no SIM  AM  - TCE - PR                      </a:t>
            </a:r>
          </a:p>
          <a:p>
            <a:endParaRPr lang="pt-BR" b="1" dirty="0"/>
          </a:p>
          <a:p>
            <a:endParaRPr lang="pt-BR" dirty="0"/>
          </a:p>
        </p:txBody>
      </p:sp>
      <p:sp>
        <p:nvSpPr>
          <p:cNvPr id="4" name="Espaço Reservado para Rodapé 3"/>
          <p:cNvSpPr>
            <a:spLocks noGrp="1"/>
          </p:cNvSpPr>
          <p:nvPr>
            <p:ph type="ftr" sz="quarter" idx="11"/>
          </p:nvPr>
        </p:nvSpPr>
        <p:spPr>
          <a:xfrm>
            <a:off x="0" y="6538912"/>
            <a:ext cx="4114800" cy="186118"/>
          </a:xfrm>
        </p:spPr>
        <p:txBody>
          <a:bodyPr/>
          <a:lstStyle/>
          <a:p>
            <a:r>
              <a:rPr lang="pt-BR" b="1" dirty="0">
                <a:solidFill>
                  <a:schemeClr val="tx1"/>
                </a:solidFill>
              </a:rPr>
              <a:t>Prof. Valdir Miranda Pinto</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7</a:t>
            </a:fld>
            <a:endParaRPr lang="pt-BR"/>
          </a:p>
        </p:txBody>
      </p:sp>
    </p:spTree>
    <p:extLst>
      <p:ext uri="{BB962C8B-B14F-4D97-AF65-F5344CB8AC3E}">
        <p14:creationId xmlns:p14="http://schemas.microsoft.com/office/powerpoint/2010/main" val="529245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076877" y="708339"/>
            <a:ext cx="10475472" cy="528034"/>
          </a:xfrm>
        </p:spPr>
        <p:txBody>
          <a:bodyPr>
            <a:normAutofit fontScale="90000"/>
          </a:bodyPr>
          <a:lstStyle/>
          <a:p>
            <a:pPr algn="r"/>
            <a:r>
              <a:rPr lang="pt-BR" sz="1400" b="1" dirty="0">
                <a:solidFill>
                  <a:srgbClr val="FF0000"/>
                </a:solidFill>
                <a:latin typeface="Arial" panose="020B0604020202020204" pitchFamily="34" charset="0"/>
                <a:cs typeface="Arial" panose="020B0604020202020204" pitchFamily="34" charset="0"/>
              </a:rPr>
              <a:t>INVENTÁRIO FÍSICO e AUDITORIA PATRIMONIAL</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38200" y="1236373"/>
            <a:ext cx="10608733" cy="4940590"/>
          </a:xfrm>
        </p:spPr>
        <p:txBody>
          <a:bodyPr>
            <a:normAutofit lnSpcReduction="10000"/>
          </a:bodyPr>
          <a:lstStyle/>
          <a:p>
            <a:pPr marL="0" indent="0">
              <a:buNone/>
            </a:pPr>
            <a:r>
              <a:rPr lang="pt-BR" b="1" dirty="0"/>
              <a:t>                                EXECUÇÃO ORÇAMENTÁRIA</a:t>
            </a:r>
          </a:p>
          <a:p>
            <a:pPr>
              <a:buFontTx/>
              <a:buChar char="-"/>
            </a:pPr>
            <a:endParaRPr lang="pt-BR" b="1" dirty="0"/>
          </a:p>
          <a:p>
            <a:pPr>
              <a:buFontTx/>
              <a:buChar char="-"/>
            </a:pPr>
            <a:r>
              <a:rPr lang="pt-BR" b="1" dirty="0"/>
              <a:t>Balanço Orçamentário</a:t>
            </a:r>
          </a:p>
          <a:p>
            <a:pPr>
              <a:buFontTx/>
              <a:buChar char="-"/>
            </a:pPr>
            <a:r>
              <a:rPr lang="pt-BR" b="1" dirty="0"/>
              <a:t>Balanço Financeiro</a:t>
            </a:r>
          </a:p>
          <a:p>
            <a:pPr>
              <a:buFontTx/>
              <a:buChar char="-"/>
            </a:pPr>
            <a:r>
              <a:rPr lang="pt-BR" b="1" dirty="0"/>
              <a:t>Demonstração das Variações Patrimoniais e Balanço Compensado</a:t>
            </a:r>
          </a:p>
          <a:p>
            <a:pPr>
              <a:buFontTx/>
              <a:buChar char="-"/>
            </a:pPr>
            <a:r>
              <a:rPr lang="pt-BR" b="1" dirty="0"/>
              <a:t>Relatórios LRF (Trimestrais)</a:t>
            </a:r>
          </a:p>
          <a:p>
            <a:pPr>
              <a:buFontTx/>
              <a:buChar char="-"/>
            </a:pPr>
            <a:r>
              <a:rPr lang="pt-BR" b="1" dirty="0"/>
              <a:t>Prestação de Contas (de governo) – TCE - </a:t>
            </a:r>
            <a:r>
              <a:rPr lang="pt-BR" b="1" dirty="0" err="1"/>
              <a:t>Pr</a:t>
            </a:r>
            <a:endParaRPr lang="pt-BR" b="1" dirty="0"/>
          </a:p>
          <a:p>
            <a:r>
              <a:rPr lang="pt-BR" b="1" dirty="0"/>
              <a:t>                         Inventário Almoxarifado.</a:t>
            </a:r>
          </a:p>
          <a:p>
            <a:r>
              <a:rPr lang="pt-BR" b="1" dirty="0"/>
              <a:t>                         Inventário Patrimônio.</a:t>
            </a:r>
          </a:p>
          <a:p>
            <a:r>
              <a:rPr lang="pt-BR" b="1" dirty="0"/>
              <a:t>Ciclo ORÇAMENTÁRIO</a:t>
            </a:r>
          </a:p>
        </p:txBody>
      </p:sp>
      <p:sp>
        <p:nvSpPr>
          <p:cNvPr id="4" name="Espaço Reservado para Rodapé 3"/>
          <p:cNvSpPr>
            <a:spLocks noGrp="1"/>
          </p:cNvSpPr>
          <p:nvPr>
            <p:ph type="ftr" sz="quarter" idx="11"/>
          </p:nvPr>
        </p:nvSpPr>
        <p:spPr>
          <a:xfrm>
            <a:off x="0" y="6588796"/>
            <a:ext cx="4114800" cy="198996"/>
          </a:xfrm>
        </p:spPr>
        <p:txBody>
          <a:bodyPr/>
          <a:lstStyle/>
          <a:p>
            <a:r>
              <a:rPr lang="pt-BR" b="1" dirty="0">
                <a:solidFill>
                  <a:schemeClr val="tx1"/>
                </a:solidFill>
              </a:rPr>
              <a:t>Valdir Miranda Pinto</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8</a:t>
            </a:fld>
            <a:endParaRPr lang="pt-BR"/>
          </a:p>
        </p:txBody>
      </p:sp>
    </p:spTree>
    <p:extLst>
      <p:ext uri="{BB962C8B-B14F-4D97-AF65-F5344CB8AC3E}">
        <p14:creationId xmlns:p14="http://schemas.microsoft.com/office/powerpoint/2010/main" val="2847045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348647"/>
          </a:xfrm>
        </p:spPr>
        <p:txBody>
          <a:bodyPr>
            <a:normAutofit/>
          </a:bodyPr>
          <a:lstStyle/>
          <a:p>
            <a:pPr algn="r"/>
            <a:r>
              <a:rPr lang="pt-BR" sz="1300" b="1" dirty="0">
                <a:solidFill>
                  <a:srgbClr val="FF0000"/>
                </a:solidFill>
                <a:latin typeface="Arial" panose="020B0604020202020204" pitchFamily="34" charset="0"/>
                <a:cs typeface="Arial" panose="020B0604020202020204" pitchFamily="34" charset="0"/>
              </a:rPr>
              <a:t>INVENTÁRIO FÍSICO e AUDITORIA PATRIMONIAL</a:t>
            </a:r>
            <a:endParaRPr lang="pt-BR" sz="13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38200" y="1236373"/>
            <a:ext cx="10608733" cy="4940590"/>
          </a:xfrm>
        </p:spPr>
        <p:txBody>
          <a:bodyPr>
            <a:normAutofit fontScale="92500" lnSpcReduction="10000"/>
          </a:bodyPr>
          <a:lstStyle/>
          <a:p>
            <a:pPr marL="0" indent="0">
              <a:buNone/>
            </a:pPr>
            <a:r>
              <a:rPr lang="pt-BR" sz="3000" b="1" dirty="0">
                <a:latin typeface="Arial" panose="020B0604020202020204" pitchFamily="34" charset="0"/>
                <a:cs typeface="Arial" panose="020B0604020202020204" pitchFamily="34" charset="0"/>
              </a:rPr>
              <a:t>Estágios da Despesa</a:t>
            </a:r>
            <a:r>
              <a:rPr lang="pt-BR" b="1" dirty="0">
                <a:latin typeface="Arial" panose="020B0604020202020204" pitchFamily="34" charset="0"/>
                <a:cs typeface="Arial" panose="020B0604020202020204" pitchFamily="34" charset="0"/>
              </a:rPr>
              <a:t>:</a:t>
            </a:r>
          </a:p>
          <a:p>
            <a:endParaRPr lang="pt-BR" b="1" dirty="0">
              <a:latin typeface="Arial" panose="020B0604020202020204" pitchFamily="34" charset="0"/>
              <a:cs typeface="Arial" panose="020B0604020202020204" pitchFamily="34" charset="0"/>
            </a:endParaRPr>
          </a:p>
          <a:p>
            <a:r>
              <a:rPr lang="pt-BR" b="1" dirty="0">
                <a:latin typeface="Arial" panose="020B0604020202020204" pitchFamily="34" charset="0"/>
                <a:cs typeface="Arial" panose="020B0604020202020204" pitchFamily="34" charset="0"/>
              </a:rPr>
              <a:t>1 – Fixação;</a:t>
            </a:r>
          </a:p>
          <a:p>
            <a:r>
              <a:rPr lang="pt-BR" b="1" dirty="0">
                <a:latin typeface="Arial" panose="020B0604020202020204" pitchFamily="34" charset="0"/>
                <a:cs typeface="Arial" panose="020B0604020202020204" pitchFamily="34" charset="0"/>
              </a:rPr>
              <a:t>2 – Programação;</a:t>
            </a:r>
          </a:p>
          <a:p>
            <a:r>
              <a:rPr lang="pt-BR" b="1" dirty="0">
                <a:latin typeface="Arial" panose="020B0604020202020204" pitchFamily="34" charset="0"/>
                <a:cs typeface="Arial" panose="020B0604020202020204" pitchFamily="34" charset="0"/>
              </a:rPr>
              <a:t>3 – Licitação;</a:t>
            </a:r>
          </a:p>
          <a:p>
            <a:r>
              <a:rPr lang="pt-BR" b="1" dirty="0">
                <a:latin typeface="Arial" panose="020B0604020202020204" pitchFamily="34" charset="0"/>
                <a:cs typeface="Arial" panose="020B0604020202020204" pitchFamily="34" charset="0"/>
              </a:rPr>
              <a:t>4 – </a:t>
            </a:r>
            <a:r>
              <a:rPr lang="pt-BR" b="1" dirty="0">
                <a:solidFill>
                  <a:srgbClr val="FF0000"/>
                </a:solidFill>
                <a:latin typeface="Arial" panose="020B0604020202020204" pitchFamily="34" charset="0"/>
                <a:cs typeface="Arial" panose="020B0604020202020204" pitchFamily="34" charset="0"/>
              </a:rPr>
              <a:t>Empenho;</a:t>
            </a:r>
          </a:p>
          <a:p>
            <a:r>
              <a:rPr lang="pt-BR" b="1" dirty="0">
                <a:latin typeface="Arial" panose="020B0604020202020204" pitchFamily="34" charset="0"/>
                <a:cs typeface="Arial" panose="020B0604020202020204" pitchFamily="34" charset="0"/>
              </a:rPr>
              <a:t>5 – </a:t>
            </a:r>
            <a:r>
              <a:rPr lang="pt-BR" b="1" dirty="0">
                <a:solidFill>
                  <a:srgbClr val="FF0000"/>
                </a:solidFill>
                <a:latin typeface="Arial" panose="020B0604020202020204" pitchFamily="34" charset="0"/>
                <a:cs typeface="Arial" panose="020B0604020202020204" pitchFamily="34" charset="0"/>
              </a:rPr>
              <a:t>Liquidação;</a:t>
            </a:r>
          </a:p>
          <a:p>
            <a:r>
              <a:rPr lang="pt-BR" b="1" dirty="0">
                <a:latin typeface="Arial" panose="020B0604020202020204" pitchFamily="34" charset="0"/>
                <a:cs typeface="Arial" panose="020B0604020202020204" pitchFamily="34" charset="0"/>
              </a:rPr>
              <a:t>6 – Suprimento e</a:t>
            </a:r>
          </a:p>
          <a:p>
            <a:r>
              <a:rPr lang="pt-BR" b="1" dirty="0">
                <a:latin typeface="Arial" panose="020B0604020202020204" pitchFamily="34" charset="0"/>
                <a:cs typeface="Arial" panose="020B0604020202020204" pitchFamily="34" charset="0"/>
              </a:rPr>
              <a:t>7 – </a:t>
            </a:r>
            <a:r>
              <a:rPr lang="pt-BR" b="1" dirty="0">
                <a:solidFill>
                  <a:srgbClr val="FF0000"/>
                </a:solidFill>
                <a:latin typeface="Arial" panose="020B0604020202020204" pitchFamily="34" charset="0"/>
                <a:cs typeface="Arial" panose="020B0604020202020204" pitchFamily="34" charset="0"/>
              </a:rPr>
              <a:t>Pagamento.</a:t>
            </a:r>
          </a:p>
          <a:p>
            <a:endParaRPr lang="pt-BR" b="1" dirty="0"/>
          </a:p>
          <a:p>
            <a:r>
              <a:rPr lang="pt-BR" sz="2000" dirty="0">
                <a:latin typeface="Arial" panose="020B0604020202020204" pitchFamily="34" charset="0"/>
                <a:cs typeface="Arial" panose="020B0604020202020204" pitchFamily="34" charset="0"/>
              </a:rPr>
              <a:t>Atendimento a lei 131/2009 e decreto 10540/2020(SIAFIC)</a:t>
            </a:r>
            <a:endParaRPr lang="pt-BR" sz="2000" b="1" dirty="0">
              <a:latin typeface="Arial" panose="020B0604020202020204" pitchFamily="34" charset="0"/>
              <a:cs typeface="Arial" panose="020B0604020202020204" pitchFamily="34" charset="0"/>
            </a:endParaRPr>
          </a:p>
          <a:p>
            <a:endParaRPr lang="pt-BR" b="1" dirty="0"/>
          </a:p>
          <a:p>
            <a:endParaRPr lang="pt-BR" dirty="0"/>
          </a:p>
        </p:txBody>
      </p:sp>
      <p:sp>
        <p:nvSpPr>
          <p:cNvPr id="4" name="Espaço Reservado para Rodapé 3"/>
          <p:cNvSpPr>
            <a:spLocks noGrp="1"/>
          </p:cNvSpPr>
          <p:nvPr>
            <p:ph type="ftr" sz="quarter" idx="11"/>
          </p:nvPr>
        </p:nvSpPr>
        <p:spPr>
          <a:xfrm>
            <a:off x="162059" y="6621977"/>
            <a:ext cx="4114800" cy="198996"/>
          </a:xfrm>
        </p:spPr>
        <p:txBody>
          <a:bodyPr/>
          <a:lstStyle/>
          <a:p>
            <a:r>
              <a:rPr lang="pt-BR" b="1" dirty="0">
                <a:solidFill>
                  <a:schemeClr val="tx1"/>
                </a:solidFill>
              </a:rPr>
              <a:t>Prof. Valdir Miranda Pinto</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9</a:t>
            </a:fld>
            <a:endParaRPr lang="pt-BR"/>
          </a:p>
        </p:txBody>
      </p:sp>
    </p:spTree>
    <p:extLst>
      <p:ext uri="{BB962C8B-B14F-4D97-AF65-F5344CB8AC3E}">
        <p14:creationId xmlns:p14="http://schemas.microsoft.com/office/powerpoint/2010/main" val="3007806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528034"/>
          </a:xfrm>
        </p:spPr>
        <p:txBody>
          <a:bodyPr>
            <a:normAutofit/>
          </a:bodyPr>
          <a:lstStyle/>
          <a:p>
            <a:pPr algn="r"/>
            <a:r>
              <a:rPr lang="pt-BR" sz="1300" b="1" dirty="0">
                <a:solidFill>
                  <a:srgbClr val="FF0000"/>
                </a:solidFill>
                <a:latin typeface="Arial" panose="020B0604020202020204" pitchFamily="34" charset="0"/>
                <a:cs typeface="Arial" panose="020B0604020202020204" pitchFamily="34" charset="0"/>
              </a:rPr>
              <a:t>INVENTÁRIO FÍSICO e AUDITORIA PATRIMONIAL</a:t>
            </a:r>
          </a:p>
        </p:txBody>
      </p:sp>
      <p:sp>
        <p:nvSpPr>
          <p:cNvPr id="3" name="Espaço Reservado para Conteúdo 2"/>
          <p:cNvSpPr>
            <a:spLocks noGrp="1"/>
          </p:cNvSpPr>
          <p:nvPr>
            <p:ph idx="1"/>
          </p:nvPr>
        </p:nvSpPr>
        <p:spPr>
          <a:xfrm>
            <a:off x="838200" y="1236373"/>
            <a:ext cx="10608733" cy="4940590"/>
          </a:xfrm>
        </p:spPr>
        <p:txBody>
          <a:bodyPr/>
          <a:lstStyle/>
          <a:p>
            <a:pPr marL="0" indent="0">
              <a:buNone/>
            </a:pPr>
            <a:r>
              <a:rPr lang="pt-BR" b="1" dirty="0">
                <a:latin typeface="Arial" panose="020B0604020202020204" pitchFamily="34" charset="0"/>
                <a:cs typeface="Arial" panose="020B0604020202020204" pitchFamily="34" charset="0"/>
              </a:rPr>
              <a:t>Estágios da Receita:</a:t>
            </a:r>
          </a:p>
          <a:p>
            <a:endParaRPr lang="pt-BR" b="1" dirty="0">
              <a:latin typeface="Arial" panose="020B0604020202020204" pitchFamily="34" charset="0"/>
              <a:cs typeface="Arial" panose="020B0604020202020204" pitchFamily="34" charset="0"/>
            </a:endParaRPr>
          </a:p>
          <a:p>
            <a:r>
              <a:rPr lang="pt-BR" b="1" dirty="0">
                <a:latin typeface="Arial" panose="020B0604020202020204" pitchFamily="34" charset="0"/>
                <a:cs typeface="Arial" panose="020B0604020202020204" pitchFamily="34" charset="0"/>
              </a:rPr>
              <a:t>1- Previsão;</a:t>
            </a:r>
          </a:p>
          <a:p>
            <a:r>
              <a:rPr lang="pt-BR" b="1" dirty="0">
                <a:latin typeface="Arial" panose="020B0604020202020204" pitchFamily="34" charset="0"/>
                <a:cs typeface="Arial" panose="020B0604020202020204" pitchFamily="34" charset="0"/>
              </a:rPr>
              <a:t>2- Lançamento;</a:t>
            </a:r>
          </a:p>
          <a:p>
            <a:r>
              <a:rPr lang="pt-BR" b="1" dirty="0">
                <a:latin typeface="Arial" panose="020B0604020202020204" pitchFamily="34" charset="0"/>
                <a:cs typeface="Arial" panose="020B0604020202020204" pitchFamily="34" charset="0"/>
              </a:rPr>
              <a:t>3- Arrecadação e</a:t>
            </a:r>
          </a:p>
          <a:p>
            <a:r>
              <a:rPr lang="pt-BR" b="1" dirty="0">
                <a:latin typeface="Arial" panose="020B0604020202020204" pitchFamily="34" charset="0"/>
                <a:cs typeface="Arial" panose="020B0604020202020204" pitchFamily="34" charset="0"/>
              </a:rPr>
              <a:t>4- Recolhimento.</a:t>
            </a:r>
          </a:p>
          <a:p>
            <a:endParaRPr lang="pt-BR" b="1" dirty="0"/>
          </a:p>
          <a:p>
            <a:pPr marL="0" indent="0">
              <a:buNone/>
            </a:pPr>
            <a:r>
              <a:rPr lang="pt-BR" sz="2000" dirty="0">
                <a:latin typeface="Arial" panose="020B0604020202020204" pitchFamily="34" charset="0"/>
                <a:cs typeface="Arial" panose="020B0604020202020204" pitchFamily="34" charset="0"/>
              </a:rPr>
              <a:t>Atendimento a lei 131/2009 e decreto 10540/2020(SIAFIC)</a:t>
            </a:r>
            <a:endParaRPr lang="pt-BR" sz="2000" b="1" dirty="0">
              <a:latin typeface="Arial" panose="020B0604020202020204" pitchFamily="34" charset="0"/>
              <a:cs typeface="Arial" panose="020B0604020202020204" pitchFamily="34" charset="0"/>
            </a:endParaRPr>
          </a:p>
          <a:p>
            <a:endParaRPr lang="pt-BR" b="1" dirty="0"/>
          </a:p>
          <a:p>
            <a:endParaRPr lang="pt-BR" dirty="0"/>
          </a:p>
        </p:txBody>
      </p:sp>
      <p:sp>
        <p:nvSpPr>
          <p:cNvPr id="4" name="Espaço Reservado para Rodapé 3"/>
          <p:cNvSpPr>
            <a:spLocks noGrp="1"/>
          </p:cNvSpPr>
          <p:nvPr>
            <p:ph type="ftr" sz="quarter" idx="11"/>
          </p:nvPr>
        </p:nvSpPr>
        <p:spPr>
          <a:xfrm>
            <a:off x="0" y="6586180"/>
            <a:ext cx="4114800" cy="237633"/>
          </a:xfrm>
        </p:spPr>
        <p:txBody>
          <a:bodyPr/>
          <a:lstStyle/>
          <a:p>
            <a:r>
              <a:rPr lang="pt-BR" b="1" dirty="0">
                <a:solidFill>
                  <a:schemeClr val="tx1"/>
                </a:solidFill>
              </a:rPr>
              <a:t>Prof. Valdir Miranda Pinto</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10</a:t>
            </a:fld>
            <a:endParaRPr lang="pt-BR"/>
          </a:p>
        </p:txBody>
      </p:sp>
    </p:spTree>
    <p:extLst>
      <p:ext uri="{BB962C8B-B14F-4D97-AF65-F5344CB8AC3E}">
        <p14:creationId xmlns:p14="http://schemas.microsoft.com/office/powerpoint/2010/main" val="2163419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60C3BDF-6AAC-7593-B602-2B5FEE5B7C2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9909F44-A439-80CE-00C6-5B9965A792BA}"/>
              </a:ext>
            </a:extLst>
          </p:cNvPr>
          <p:cNvSpPr>
            <a:spLocks noGrp="1"/>
          </p:cNvSpPr>
          <p:nvPr>
            <p:ph type="title"/>
          </p:nvPr>
        </p:nvSpPr>
        <p:spPr>
          <a:xfrm>
            <a:off x="780663" y="708339"/>
            <a:ext cx="10666270" cy="528034"/>
          </a:xfrm>
        </p:spPr>
        <p:txBody>
          <a:bodyPr>
            <a:normAutofit/>
          </a:bodyPr>
          <a:lstStyle/>
          <a:p>
            <a:pPr algn="r"/>
            <a:r>
              <a:rPr lang="pt-BR" sz="1300" b="1" dirty="0">
                <a:solidFill>
                  <a:srgbClr val="FF0000"/>
                </a:solidFill>
                <a:latin typeface="Arial" panose="020B0604020202020204" pitchFamily="34" charset="0"/>
                <a:cs typeface="Arial" panose="020B0604020202020204" pitchFamily="34" charset="0"/>
              </a:rPr>
              <a:t>INVENTÁRIO FÍSICO e AUDITORIA PATRIMONIAL</a:t>
            </a:r>
          </a:p>
        </p:txBody>
      </p:sp>
      <p:sp>
        <p:nvSpPr>
          <p:cNvPr id="3" name="Espaço Reservado para Conteúdo 2">
            <a:extLst>
              <a:ext uri="{FF2B5EF4-FFF2-40B4-BE49-F238E27FC236}">
                <a16:creationId xmlns:a16="http://schemas.microsoft.com/office/drawing/2014/main" id="{88E77649-9614-BA63-A586-40D91B7DDEEB}"/>
              </a:ext>
            </a:extLst>
          </p:cNvPr>
          <p:cNvSpPr>
            <a:spLocks noGrp="1"/>
          </p:cNvSpPr>
          <p:nvPr>
            <p:ph idx="1"/>
          </p:nvPr>
        </p:nvSpPr>
        <p:spPr>
          <a:xfrm>
            <a:off x="838200" y="1236373"/>
            <a:ext cx="10608733" cy="4940590"/>
          </a:xfrm>
        </p:spPr>
        <p:txBody>
          <a:bodyPr/>
          <a:lstStyle/>
          <a:p>
            <a:pPr marL="0" indent="0">
              <a:buNone/>
            </a:pPr>
            <a:r>
              <a:rPr lang="pt-BR" b="1" dirty="0">
                <a:latin typeface="Arial" panose="020B0604020202020204" pitchFamily="34" charset="0"/>
                <a:cs typeface="Arial" panose="020B0604020202020204" pitchFamily="34" charset="0"/>
              </a:rPr>
              <a:t>SIAFIC – GOV DO ESTADO DO PARANÁ. Decreto 10.540/2020</a:t>
            </a:r>
          </a:p>
          <a:p>
            <a:endParaRPr lang="pt-BR" b="1" dirty="0">
              <a:latin typeface="Arial" panose="020B0604020202020204" pitchFamily="34" charset="0"/>
              <a:cs typeface="Arial" panose="020B0604020202020204" pitchFamily="34" charset="0"/>
            </a:endParaRPr>
          </a:p>
          <a:p>
            <a:r>
              <a:rPr lang="pt-BR" b="1" dirty="0">
                <a:latin typeface="Arial" panose="020B0604020202020204" pitchFamily="34" charset="0"/>
                <a:cs typeface="Arial" panose="020B0604020202020204" pitchFamily="34" charset="0"/>
              </a:rPr>
              <a:t>1-  TIPO PATRIMONIAL</a:t>
            </a:r>
          </a:p>
          <a:p>
            <a:r>
              <a:rPr lang="pt-BR" b="1" dirty="0">
                <a:latin typeface="Arial" panose="020B0604020202020204" pitchFamily="34" charset="0"/>
                <a:cs typeface="Arial" panose="020B0604020202020204" pitchFamily="34" charset="0"/>
              </a:rPr>
              <a:t>2-   ITEM PATRIMONIAL</a:t>
            </a:r>
          </a:p>
          <a:p>
            <a:r>
              <a:rPr lang="pt-BR" b="1" dirty="0">
                <a:latin typeface="Arial" panose="020B0604020202020204" pitchFamily="34" charset="0"/>
                <a:cs typeface="Arial" panose="020B0604020202020204" pitchFamily="34" charset="0"/>
              </a:rPr>
              <a:t>3-   OPERAÇÃO PATRIMONIAL</a:t>
            </a:r>
          </a:p>
          <a:p>
            <a:endParaRPr lang="pt-BR" b="1" dirty="0">
              <a:latin typeface="Arial" panose="020B0604020202020204" pitchFamily="34" charset="0"/>
              <a:cs typeface="Arial" panose="020B0604020202020204" pitchFamily="34" charset="0"/>
            </a:endParaRPr>
          </a:p>
          <a:p>
            <a:pPr marL="0" indent="0">
              <a:buNone/>
            </a:pPr>
            <a:r>
              <a:rPr lang="pt-BR" sz="2000" dirty="0">
                <a:latin typeface="Arial" panose="020B0604020202020204" pitchFamily="34" charset="0"/>
                <a:cs typeface="Arial" panose="020B0604020202020204" pitchFamily="34" charset="0"/>
              </a:rPr>
              <a:t>Atendimento a lei 131/2009 e decreto 10540/2020(SIAFIC)</a:t>
            </a:r>
            <a:endParaRPr lang="pt-BR" sz="2000" b="1" dirty="0">
              <a:latin typeface="Arial" panose="020B0604020202020204" pitchFamily="34" charset="0"/>
              <a:cs typeface="Arial" panose="020B0604020202020204" pitchFamily="34" charset="0"/>
            </a:endParaRPr>
          </a:p>
          <a:p>
            <a:endParaRPr lang="pt-BR" b="1" dirty="0"/>
          </a:p>
          <a:p>
            <a:endParaRPr lang="pt-BR"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538E8AF4-126D-2BD1-270E-02A7D570651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D0BF11C6-2AB9-9492-DB82-11FB8CD4806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1477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528034"/>
          </a:xfrm>
        </p:spPr>
        <p:txBody>
          <a:bodyPr>
            <a:normAutofit/>
          </a:bodyPr>
          <a:lstStyle/>
          <a:p>
            <a:pPr algn="r"/>
            <a:r>
              <a:rPr lang="pt-BR" sz="1300" b="1" dirty="0">
                <a:solidFill>
                  <a:srgbClr val="FF0000"/>
                </a:solidFill>
                <a:latin typeface="Arial" panose="020B0604020202020204" pitchFamily="34" charset="0"/>
                <a:cs typeface="Arial" panose="020B0604020202020204" pitchFamily="34" charset="0"/>
              </a:rPr>
              <a:t>INVENTÁRIO FÍSICO e AUDITORIA PATRIMONIAL</a:t>
            </a:r>
            <a:br>
              <a:rPr lang="pt-BR" sz="1300" b="1" dirty="0">
                <a:solidFill>
                  <a:srgbClr val="FF0000"/>
                </a:solidFill>
                <a:latin typeface="Arial" panose="020B0604020202020204" pitchFamily="34" charset="0"/>
                <a:cs typeface="Arial" panose="020B0604020202020204" pitchFamily="34" charset="0"/>
              </a:rPr>
            </a:br>
            <a:endParaRPr lang="pt-BR" sz="13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38200" y="1236373"/>
            <a:ext cx="10608733" cy="4940590"/>
          </a:xfrm>
        </p:spPr>
        <p:txBody>
          <a:bodyPr>
            <a:normAutofit lnSpcReduction="10000"/>
          </a:bodyPr>
          <a:lstStyle/>
          <a:p>
            <a:r>
              <a:rPr lang="pt-BR" b="1" dirty="0">
                <a:solidFill>
                  <a:schemeClr val="tx2">
                    <a:lumMod val="75000"/>
                  </a:schemeClr>
                </a:solidFill>
                <a:latin typeface="Arial" panose="020B0604020202020204" pitchFamily="34" charset="0"/>
                <a:cs typeface="Arial" panose="020B0604020202020204" pitchFamily="34" charset="0"/>
              </a:rPr>
              <a:t>EFICIÊNCIA – EFICÁCIA - EFETIVIDADE</a:t>
            </a:r>
          </a:p>
          <a:p>
            <a:endParaRPr lang="pt-BR" b="1" dirty="0"/>
          </a:p>
          <a:p>
            <a:r>
              <a:rPr lang="pt-BR" sz="3900" b="1" dirty="0"/>
              <a:t>Eficiência:</a:t>
            </a:r>
            <a:br>
              <a:rPr lang="pt-BR" sz="3200" dirty="0"/>
            </a:br>
            <a:r>
              <a:rPr lang="pt-BR" sz="3200" dirty="0"/>
              <a:t>	</a:t>
            </a:r>
            <a:r>
              <a:rPr lang="pt-BR" dirty="0">
                <a:latin typeface="Arial" panose="020B0604020202020204" pitchFamily="34" charset="0"/>
                <a:cs typeface="Arial" panose="020B0604020202020204" pitchFamily="34" charset="0"/>
              </a:rPr>
              <a:t>- Capacidade administrativa de produzir o máximo de resultados com o mínimo de recursos, energia e tempo; </a:t>
            </a:r>
            <a:br>
              <a:rPr lang="pt-BR" dirty="0">
                <a:latin typeface="Arial" panose="020B0604020202020204" pitchFamily="34" charset="0"/>
                <a:cs typeface="Arial" panose="020B0604020202020204" pitchFamily="34" charset="0"/>
              </a:rPr>
            </a:br>
            <a:r>
              <a:rPr lang="pt-BR" dirty="0">
                <a:latin typeface="Arial" panose="020B0604020202020204" pitchFamily="34" charset="0"/>
                <a:cs typeface="Arial" panose="020B0604020202020204" pitchFamily="34" charset="0"/>
              </a:rPr>
              <a:t>	- Produzir o máximo com o mínimo de desperdício;</a:t>
            </a:r>
            <a:br>
              <a:rPr lang="pt-BR" dirty="0">
                <a:latin typeface="Arial" panose="020B0604020202020204" pitchFamily="34" charset="0"/>
                <a:cs typeface="Arial" panose="020B0604020202020204" pitchFamily="34" charset="0"/>
              </a:rPr>
            </a:br>
            <a:r>
              <a:rPr lang="pt-BR" dirty="0">
                <a:latin typeface="Arial" panose="020B0604020202020204" pitchFamily="34" charset="0"/>
                <a:cs typeface="Arial" panose="020B0604020202020204" pitchFamily="34" charset="0"/>
              </a:rPr>
              <a:t>	- Produtividade operacional;</a:t>
            </a:r>
            <a:br>
              <a:rPr lang="pt-BR" dirty="0">
                <a:latin typeface="Arial" panose="020B0604020202020204" pitchFamily="34" charset="0"/>
                <a:cs typeface="Arial" panose="020B0604020202020204" pitchFamily="34" charset="0"/>
              </a:rPr>
            </a:br>
            <a:r>
              <a:rPr lang="pt-BR" dirty="0">
                <a:latin typeface="Arial" panose="020B0604020202020204" pitchFamily="34" charset="0"/>
                <a:cs typeface="Arial" panose="020B0604020202020204" pitchFamily="34" charset="0"/>
              </a:rPr>
              <a:t>	- Eficiência está associada à racionalidade - produtividade (ação, força, virtude de produzir).</a:t>
            </a:r>
            <a:br>
              <a:rPr lang="pt-BR" dirty="0">
                <a:latin typeface="Arial" panose="020B0604020202020204" pitchFamily="34" charset="0"/>
                <a:cs typeface="Arial" panose="020B0604020202020204" pitchFamily="34" charset="0"/>
              </a:rPr>
            </a:br>
            <a:r>
              <a:rPr lang="pt-BR" b="1" dirty="0">
                <a:latin typeface="Arial" pitchFamily="34" charset="0"/>
                <a:cs typeface="Arial" pitchFamily="34" charset="0"/>
              </a:rPr>
              <a:t> 	-</a:t>
            </a:r>
            <a:r>
              <a:rPr lang="pt-BR" dirty="0">
                <a:latin typeface="Arial" pitchFamily="34" charset="0"/>
                <a:cs typeface="Arial" pitchFamily="34" charset="0"/>
              </a:rPr>
              <a:t>Ato de fazer certo as coisas. Realizar um trabalho com perfeição.</a:t>
            </a:r>
          </a:p>
          <a:p>
            <a:r>
              <a:rPr lang="pt-BR" dirty="0">
                <a:latin typeface="Arial" pitchFamily="34" charset="0"/>
                <a:cs typeface="Arial" pitchFamily="34" charset="0"/>
              </a:rPr>
              <a:t>	</a:t>
            </a:r>
          </a:p>
          <a:p>
            <a:endParaRPr lang="pt-BR" b="1" dirty="0">
              <a:latin typeface="Arial" panose="020B0604020202020204" pitchFamily="34" charset="0"/>
              <a:cs typeface="Arial" panose="020B0604020202020204" pitchFamily="34" charset="0"/>
            </a:endParaRPr>
          </a:p>
          <a:p>
            <a:endParaRPr lang="pt-BR" b="1" dirty="0"/>
          </a:p>
          <a:p>
            <a:endParaRPr lang="pt-BR" dirty="0"/>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6654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528034"/>
          </a:xfrm>
        </p:spPr>
        <p:txBody>
          <a:bodyPr>
            <a:normAutofit fontScale="90000"/>
          </a:bodyPr>
          <a:lstStyle/>
          <a:p>
            <a:pPr algn="r"/>
            <a:r>
              <a:rPr lang="pt-BR" sz="1400" b="1" dirty="0">
                <a:solidFill>
                  <a:srgbClr val="FF0000"/>
                </a:solidFill>
                <a:latin typeface="Arial" panose="020B0604020202020204" pitchFamily="34" charset="0"/>
                <a:cs typeface="Arial" panose="020B0604020202020204" pitchFamily="34" charset="0"/>
              </a:rPr>
              <a:t>INVENTÁRIO FÍSICO e AUDITORIA PATRIMONIAL</a:t>
            </a:r>
            <a:br>
              <a:rPr lang="pt-BR" sz="2000" b="1" dirty="0">
                <a:solidFill>
                  <a:srgbClr val="FF0000"/>
                </a:solidFill>
                <a:latin typeface="Arial" panose="020B0604020202020204" pitchFamily="34" charset="0"/>
                <a:cs typeface="Arial" panose="020B0604020202020204" pitchFamily="34" charset="0"/>
              </a:rPr>
            </a:b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38200" y="1236373"/>
            <a:ext cx="10608733" cy="4940590"/>
          </a:xfrm>
        </p:spPr>
        <p:txBody>
          <a:bodyPr>
            <a:normAutofit lnSpcReduction="10000"/>
          </a:bodyPr>
          <a:lstStyle/>
          <a:p>
            <a:r>
              <a:rPr lang="pt-BR" b="1" dirty="0">
                <a:solidFill>
                  <a:schemeClr val="tx2">
                    <a:lumMod val="75000"/>
                  </a:schemeClr>
                </a:solidFill>
                <a:latin typeface="Arial" panose="020B0604020202020204" pitchFamily="34" charset="0"/>
                <a:cs typeface="Arial" panose="020B0604020202020204" pitchFamily="34" charset="0"/>
              </a:rPr>
              <a:t>EFICIÊNCIA – EFICÁCIA - EFETIVIDADE</a:t>
            </a:r>
          </a:p>
          <a:p>
            <a:endParaRPr lang="pt-BR" b="1" dirty="0"/>
          </a:p>
          <a:p>
            <a:pPr algn="just"/>
            <a:r>
              <a:rPr lang="pt-BR" b="1" dirty="0">
                <a:latin typeface="Arial" pitchFamily="34" charset="0"/>
                <a:cs typeface="Arial" pitchFamily="34" charset="0"/>
              </a:rPr>
              <a:t>Eficácia</a:t>
            </a:r>
          </a:p>
          <a:p>
            <a:r>
              <a:rPr lang="pt-BR" b="1" dirty="0">
                <a:latin typeface="Arial" pitchFamily="34" charset="0"/>
                <a:cs typeface="Arial" pitchFamily="34" charset="0"/>
              </a:rPr>
              <a:t>	</a:t>
            </a:r>
            <a:r>
              <a:rPr lang="pt-BR" dirty="0">
                <a:latin typeface="Arial" panose="020B0604020202020204" pitchFamily="34" charset="0"/>
                <a:cs typeface="Arial" pitchFamily="34" charset="0"/>
              </a:rPr>
              <a:t> – Fazer as coisas certas. É saber o que fazer.</a:t>
            </a:r>
          </a:p>
          <a:p>
            <a:r>
              <a:rPr lang="pt-BR" dirty="0">
                <a:latin typeface="Arial" panose="020B0604020202020204" pitchFamily="34" charset="0"/>
                <a:cs typeface="Arial" pitchFamily="34" charset="0"/>
              </a:rPr>
              <a:t>	 – Um plano mais amplo não se limitando apenas no cumprimento de um trabalho, mas sim na resolução total de uma situação.</a:t>
            </a:r>
          </a:p>
          <a:p>
            <a:r>
              <a:rPr lang="pt-BR" dirty="0">
                <a:latin typeface="Arial" panose="020B0604020202020204" pitchFamily="34" charset="0"/>
                <a:cs typeface="Arial" pitchFamily="34" charset="0"/>
              </a:rPr>
              <a:t>	- Está associada à noção do ótimo, metas e tempo;</a:t>
            </a:r>
            <a:br>
              <a:rPr lang="pt-BR" dirty="0">
                <a:latin typeface="Arial" panose="020B0604020202020204" pitchFamily="34" charset="0"/>
                <a:cs typeface="Arial" pitchFamily="34" charset="0"/>
              </a:rPr>
            </a:br>
            <a:r>
              <a:rPr lang="pt-BR" dirty="0">
                <a:latin typeface="Arial" panose="020B0604020202020204" pitchFamily="34" charset="0"/>
                <a:cs typeface="Arial" pitchFamily="34" charset="0"/>
              </a:rPr>
              <a:t>	- Relação entre resultados pretendidos e  resultados obtidos;</a:t>
            </a:r>
            <a:br>
              <a:rPr lang="pt-BR" dirty="0">
                <a:latin typeface="Arial" panose="020B0604020202020204" pitchFamily="34" charset="0"/>
                <a:cs typeface="Arial" pitchFamily="34" charset="0"/>
              </a:rPr>
            </a:br>
            <a:r>
              <a:rPr lang="pt-BR" dirty="0">
                <a:latin typeface="Arial" panose="020B0604020202020204" pitchFamily="34" charset="0"/>
                <a:cs typeface="Arial" pitchFamily="34" charset="0"/>
              </a:rPr>
              <a:t>	- Grau em que se alcançam os objetivos e as metas em um determinado período de tempo, sem levar em conta os custos.</a:t>
            </a:r>
            <a:endParaRPr lang="pt-BR" b="1" dirty="0">
              <a:latin typeface="Arial" panose="020B0604020202020204" pitchFamily="34" charset="0"/>
              <a:cs typeface="Arial" panose="020B0604020202020204" pitchFamily="34" charset="0"/>
            </a:endParaRPr>
          </a:p>
          <a:p>
            <a:endParaRPr lang="pt-BR" b="1" dirty="0"/>
          </a:p>
          <a:p>
            <a:endParaRPr lang="pt-BR" dirty="0"/>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7188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528034"/>
          </a:xfrm>
        </p:spPr>
        <p:txBody>
          <a:bodyPr>
            <a:normAutofit/>
          </a:bodyPr>
          <a:lstStyle/>
          <a:p>
            <a:pPr algn="r"/>
            <a:r>
              <a:rPr lang="pt-BR" sz="1300" b="1" dirty="0">
                <a:solidFill>
                  <a:srgbClr val="FF0000"/>
                </a:solidFill>
                <a:latin typeface="Arial" panose="020B0604020202020204" pitchFamily="34" charset="0"/>
                <a:cs typeface="Arial" panose="020B0604020202020204" pitchFamily="34" charset="0"/>
              </a:rPr>
              <a:t>INVENTÁRIO FÍSICO e AUDITORIA PATRIMONIAL</a:t>
            </a:r>
          </a:p>
        </p:txBody>
      </p:sp>
      <p:sp>
        <p:nvSpPr>
          <p:cNvPr id="3" name="Espaço Reservado para Conteúdo 2"/>
          <p:cNvSpPr>
            <a:spLocks noGrp="1"/>
          </p:cNvSpPr>
          <p:nvPr>
            <p:ph idx="1"/>
          </p:nvPr>
        </p:nvSpPr>
        <p:spPr>
          <a:xfrm>
            <a:off x="838200" y="1236373"/>
            <a:ext cx="10608733" cy="4940590"/>
          </a:xfrm>
        </p:spPr>
        <p:txBody>
          <a:bodyPr>
            <a:normAutofit/>
          </a:bodyPr>
          <a:lstStyle/>
          <a:p>
            <a:r>
              <a:rPr lang="pt-BR" b="1" dirty="0">
                <a:solidFill>
                  <a:schemeClr val="tx2">
                    <a:lumMod val="75000"/>
                  </a:schemeClr>
                </a:solidFill>
                <a:latin typeface="Arial" panose="020B0604020202020204" pitchFamily="34" charset="0"/>
                <a:cs typeface="Arial" panose="020B0604020202020204" pitchFamily="34" charset="0"/>
              </a:rPr>
              <a:t>EFICIÊNCIA – EFICÁCIA - EFETIVIDADE</a:t>
            </a:r>
          </a:p>
          <a:p>
            <a:endParaRPr lang="pt-BR" b="1" dirty="0"/>
          </a:p>
          <a:p>
            <a:r>
              <a:rPr lang="pt-BR" b="1" dirty="0"/>
              <a:t>Efetividade:</a:t>
            </a:r>
            <a:br>
              <a:rPr lang="pt-BR" dirty="0"/>
            </a:br>
            <a:br>
              <a:rPr lang="pt-BR" dirty="0"/>
            </a:br>
            <a:r>
              <a:rPr lang="pt-BR" dirty="0"/>
              <a:t>	-Diz respeito ao resultado concreto, ou às ações que fizeram acontecer esse resultado concreto (fins – objetivo e metas desejadas); </a:t>
            </a:r>
            <a:br>
              <a:rPr lang="pt-BR" dirty="0"/>
            </a:br>
            <a:r>
              <a:rPr lang="pt-BR" dirty="0"/>
              <a:t>	-Estabelece a relação entre os resultados e o objetivo.</a:t>
            </a:r>
          </a:p>
          <a:p>
            <a:endParaRPr lang="pt-BR" b="1" dirty="0"/>
          </a:p>
          <a:p>
            <a:endParaRPr lang="pt-BR" dirty="0"/>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1897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528034"/>
          </a:xfrm>
        </p:spPr>
        <p:txBody>
          <a:bodyPr>
            <a:normAutofit/>
          </a:bodyPr>
          <a:lstStyle/>
          <a:p>
            <a:pPr algn="r"/>
            <a:r>
              <a:rPr lang="pt-BR" sz="1300" b="1" dirty="0">
                <a:solidFill>
                  <a:srgbClr val="FF0000"/>
                </a:solidFill>
                <a:latin typeface="Arial" panose="020B0604020202020204" pitchFamily="34" charset="0"/>
                <a:cs typeface="Arial" panose="020B0604020202020204" pitchFamily="34" charset="0"/>
              </a:rPr>
              <a:t>INVENTÁRIO FÍSICO e AUDITORIA PATRIMONIAL</a:t>
            </a:r>
          </a:p>
        </p:txBody>
      </p:sp>
      <p:sp>
        <p:nvSpPr>
          <p:cNvPr id="3" name="Espaço Reservado para Conteúdo 2"/>
          <p:cNvSpPr>
            <a:spLocks noGrp="1"/>
          </p:cNvSpPr>
          <p:nvPr>
            <p:ph idx="1"/>
          </p:nvPr>
        </p:nvSpPr>
        <p:spPr>
          <a:xfrm>
            <a:off x="838200" y="1236373"/>
            <a:ext cx="10608733" cy="4940590"/>
          </a:xfrm>
        </p:spPr>
        <p:txBody>
          <a:bodyPr>
            <a:normAutofit/>
          </a:bodyPr>
          <a:lstStyle/>
          <a:p>
            <a:r>
              <a:rPr lang="pt-BR" b="1" dirty="0">
                <a:solidFill>
                  <a:schemeClr val="tx2">
                    <a:lumMod val="75000"/>
                  </a:schemeClr>
                </a:solidFill>
                <a:latin typeface="Arial" panose="020B0604020202020204" pitchFamily="34" charset="0"/>
                <a:cs typeface="Arial" panose="020B0604020202020204" pitchFamily="34" charset="0"/>
              </a:rPr>
              <a:t>EFICIÊNCIA – EFICÁCIA - EFETIVIDADE</a:t>
            </a:r>
          </a:p>
          <a:p>
            <a:endParaRPr lang="pt-BR" b="1" dirty="0"/>
          </a:p>
          <a:p>
            <a:pPr algn="just"/>
            <a:r>
              <a:rPr lang="pt-BR" sz="3200" b="1" dirty="0">
                <a:latin typeface="Arial" pitchFamily="34" charset="0"/>
                <a:cs typeface="Arial" pitchFamily="34" charset="0"/>
              </a:rPr>
              <a:t> </a:t>
            </a:r>
            <a:r>
              <a:rPr lang="pt-BR" b="1" dirty="0">
                <a:latin typeface="Arial" pitchFamily="34" charset="0"/>
                <a:cs typeface="Arial" pitchFamily="34" charset="0"/>
              </a:rPr>
              <a:t>Exemplo –  Cavar um poço.</a:t>
            </a:r>
          </a:p>
          <a:p>
            <a:pPr marL="0" indent="0" algn="just">
              <a:buNone/>
            </a:pPr>
            <a:r>
              <a:rPr lang="pt-BR" b="1" dirty="0">
                <a:latin typeface="Arial" pitchFamily="34" charset="0"/>
                <a:cs typeface="Arial" pitchFamily="34" charset="0"/>
              </a:rPr>
              <a:t>		     </a:t>
            </a:r>
          </a:p>
          <a:p>
            <a:endParaRPr lang="pt-BR" b="1" dirty="0"/>
          </a:p>
          <a:p>
            <a:endParaRPr lang="pt-BR" dirty="0"/>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657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182B767-09C2-41FC-6F2E-72CF2818BB4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BF486DC-90A3-930F-8AD1-D5FF90F085C1}"/>
              </a:ext>
            </a:extLst>
          </p:cNvPr>
          <p:cNvSpPr>
            <a:spLocks noGrp="1"/>
          </p:cNvSpPr>
          <p:nvPr>
            <p:ph type="title"/>
          </p:nvPr>
        </p:nvSpPr>
        <p:spPr>
          <a:xfrm>
            <a:off x="780663" y="708339"/>
            <a:ext cx="10666270" cy="391509"/>
          </a:xfrm>
        </p:spPr>
        <p:txBody>
          <a:bodyPr>
            <a:normAutofit/>
          </a:bodyPr>
          <a:lstStyle/>
          <a:p>
            <a:pPr algn="r"/>
            <a:r>
              <a:rPr lang="pt-BR" sz="1300" b="1" dirty="0">
                <a:solidFill>
                  <a:srgbClr val="FF0000"/>
                </a:solidFill>
                <a:latin typeface="Arial" panose="020B0604020202020204" pitchFamily="34" charset="0"/>
                <a:cs typeface="Arial" panose="020B0604020202020204" pitchFamily="34" charset="0"/>
              </a:rPr>
              <a:t>INVENTÁRIO FÍSICO e AUDITORIA PATRIMONIAL</a:t>
            </a:r>
            <a:endParaRPr lang="pt-BR" sz="1300" b="1" dirty="0">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D04F11D3-95B0-14FB-3B08-2B8BBA6FA976}"/>
              </a:ext>
            </a:extLst>
          </p:cNvPr>
          <p:cNvSpPr>
            <a:spLocks noGrp="1"/>
          </p:cNvSpPr>
          <p:nvPr>
            <p:ph idx="1"/>
          </p:nvPr>
        </p:nvSpPr>
        <p:spPr>
          <a:xfrm>
            <a:off x="189781" y="1099848"/>
            <a:ext cx="10935419" cy="5758151"/>
          </a:xfrm>
        </p:spPr>
        <p:txBody>
          <a:bodyPr>
            <a:noAutofit/>
          </a:bodyPr>
          <a:lstStyle/>
          <a:p>
            <a:pPr marL="0" indent="0">
              <a:buNone/>
            </a:pPr>
            <a:r>
              <a:rPr lang="pt-BR" sz="1800" b="1" dirty="0">
                <a:latin typeface="Arial" panose="020B0604020202020204" pitchFamily="34" charset="0"/>
                <a:cs typeface="Arial" panose="020B0604020202020204" pitchFamily="34" charset="0"/>
              </a:rPr>
              <a:t>LEGISLAÇÃO:</a:t>
            </a:r>
          </a:p>
          <a:p>
            <a:pPr marL="0" indent="0">
              <a:buNone/>
            </a:pPr>
            <a:r>
              <a:rPr lang="pt-BR" sz="1800" b="1" kern="100" dirty="0">
                <a:latin typeface="Arial" panose="020B0604020202020204" pitchFamily="34" charset="0"/>
                <a:ea typeface="Aptos" panose="020B0004020202020204" pitchFamily="34" charset="0"/>
                <a:cs typeface="Arial" panose="020B0604020202020204" pitchFamily="34" charset="0"/>
              </a:rPr>
              <a:t>    </a:t>
            </a:r>
            <a:r>
              <a:rPr lang="pt-BR" sz="1800" kern="100" dirty="0">
                <a:latin typeface="Arial" panose="020B0604020202020204" pitchFamily="34" charset="0"/>
                <a:ea typeface="Aptos" panose="020B0004020202020204" pitchFamily="34" charset="0"/>
                <a:cs typeface="Arial" panose="020B0604020202020204" pitchFamily="34" charset="0"/>
              </a:rPr>
              <a:t>• Lei nº 14.133, de 1º de abril de 2021, Lei de Licitações e Contratos Administrativos; </a:t>
            </a:r>
          </a:p>
          <a:p>
            <a:pPr>
              <a:lnSpc>
                <a:spcPct val="115000"/>
              </a:lnSpc>
              <a:spcAft>
                <a:spcPts val="800"/>
              </a:spcAft>
            </a:pPr>
            <a:r>
              <a:rPr lang="pt-BR" sz="1800" kern="100" dirty="0">
                <a:latin typeface="Arial" panose="020B0604020202020204" pitchFamily="34" charset="0"/>
                <a:ea typeface="Aptos" panose="020B0004020202020204" pitchFamily="34" charset="0"/>
                <a:cs typeface="Arial" panose="020B0604020202020204" pitchFamily="34" charset="0"/>
              </a:rPr>
              <a:t>• Decreto-Lei nº 200, de 25 de fevereiro de 1967, que dispõe sobre a organização da Administração Federal, estabelece diretrizes para a Reforma Administrativa e dá outras providências; </a:t>
            </a:r>
          </a:p>
          <a:p>
            <a:pPr>
              <a:lnSpc>
                <a:spcPct val="115000"/>
              </a:lnSpc>
              <a:spcAft>
                <a:spcPts val="800"/>
              </a:spcAft>
            </a:pPr>
            <a:r>
              <a:rPr lang="pt-BR" sz="1800" kern="100" dirty="0">
                <a:latin typeface="Arial" panose="020B0604020202020204" pitchFamily="34" charset="0"/>
                <a:ea typeface="Aptos" panose="020B0004020202020204" pitchFamily="34" charset="0"/>
                <a:cs typeface="Arial" panose="020B0604020202020204" pitchFamily="34" charset="0"/>
              </a:rPr>
              <a:t>• Instrução Normativa nº 11, de 29 de novembro de 2018, que dispõe sobre ferramenta informatizada de disponibilização de bens móveis inservíveis para fins de alienação, de cessão e de transferência no âmbito da Administração Pública federal direta, autárquica e fundacional - </a:t>
            </a:r>
            <a:r>
              <a:rPr lang="pt-BR" sz="1800" kern="100" dirty="0" err="1">
                <a:latin typeface="Arial" panose="020B0604020202020204" pitchFamily="34" charset="0"/>
                <a:ea typeface="Aptos" panose="020B0004020202020204" pitchFamily="34" charset="0"/>
                <a:cs typeface="Arial" panose="020B0604020202020204" pitchFamily="34" charset="0"/>
              </a:rPr>
              <a:t>Reuse.Gov</a:t>
            </a:r>
            <a:r>
              <a:rPr lang="pt-BR" sz="1800" kern="100" dirty="0">
                <a:latin typeface="Arial" panose="020B0604020202020204" pitchFamily="34" charset="0"/>
                <a:ea typeface="Aptos" panose="020B0004020202020204" pitchFamily="34" charset="0"/>
                <a:cs typeface="Arial" panose="020B0604020202020204" pitchFamily="34" charset="0"/>
              </a:rPr>
              <a:t>; e </a:t>
            </a:r>
          </a:p>
          <a:p>
            <a:pPr>
              <a:lnSpc>
                <a:spcPct val="115000"/>
              </a:lnSpc>
              <a:spcAft>
                <a:spcPts val="800"/>
              </a:spcAft>
            </a:pPr>
            <a:r>
              <a:rPr lang="pt-BR" sz="1800" kern="100" dirty="0">
                <a:latin typeface="Arial" panose="020B0604020202020204" pitchFamily="34" charset="0"/>
                <a:ea typeface="Aptos" panose="020B0004020202020204" pitchFamily="34" charset="0"/>
                <a:cs typeface="Arial" panose="020B0604020202020204" pitchFamily="34" charset="0"/>
              </a:rPr>
              <a:t>• Instrução Normativa nº 02, de 2 de maio de 2017, que dispõe sobre as diretrizes de avaliação dos imóveis da União ou de seu interesse, bem como define os parâmetros técnicos de avaliação para cobrança em razão de sua utilização. Este Manual está dividido em duas partes. A primeira parte trata da gestão de bens móveis e a segunda, da gestão de bens imóveis</a:t>
            </a:r>
          </a:p>
          <a:p>
            <a:pPr>
              <a:lnSpc>
                <a:spcPct val="115000"/>
              </a:lnSpc>
              <a:spcAft>
                <a:spcPts val="800"/>
              </a:spcAft>
            </a:pPr>
            <a:endParaRPr lang="pt-BR" sz="2400" b="1"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16F43041-D620-C48B-0313-111009DD9E3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7B777E4C-780E-8B2A-98B6-202BC9B569B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16986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8"/>
            <a:ext cx="10666270" cy="682579"/>
          </a:xfrm>
        </p:spPr>
        <p:txBody>
          <a:bodyPr>
            <a:normAutofit/>
          </a:bodyPr>
          <a:lstStyle/>
          <a:p>
            <a:pPr algn="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38200" y="1236373"/>
            <a:ext cx="10608733" cy="4940590"/>
          </a:xfrm>
        </p:spPr>
        <p:txBody>
          <a:bodyPr>
            <a:normAutofit fontScale="62500" lnSpcReduction="20000"/>
          </a:bodyPr>
          <a:lstStyle/>
          <a:p>
            <a:endParaRPr lang="pt-BR" b="1" dirty="0"/>
          </a:p>
          <a:p>
            <a:pPr marL="0" indent="0">
              <a:buNone/>
            </a:pPr>
            <a:r>
              <a:rPr lang="pt-BR" sz="2400" b="1" dirty="0">
                <a:latin typeface="Arial" panose="020B0604020202020204" pitchFamily="34" charset="0"/>
                <a:cs typeface="Arial" panose="020B0604020202020204" pitchFamily="34" charset="0"/>
              </a:rPr>
              <a:t>	</a:t>
            </a:r>
            <a:r>
              <a:rPr lang="pt-BR" b="1" dirty="0">
                <a:latin typeface="Arial" panose="020B0604020202020204" pitchFamily="34" charset="0"/>
                <a:cs typeface="Arial" panose="020B0604020202020204" pitchFamily="34" charset="0"/>
              </a:rPr>
              <a:t>LEGISLAÇÃO:</a:t>
            </a:r>
          </a:p>
          <a:p>
            <a:pPr marL="0" indent="0">
              <a:buNone/>
            </a:pPr>
            <a:endParaRPr lang="pt-BR" b="1" dirty="0">
              <a:latin typeface="Arial" panose="020B0604020202020204" pitchFamily="34" charset="0"/>
              <a:cs typeface="Arial" panose="020B0604020202020204" pitchFamily="34" charset="0"/>
            </a:endParaRPr>
          </a:p>
          <a:p>
            <a:pPr lvl="2"/>
            <a:r>
              <a:rPr lang="pt-BR" sz="2800" dirty="0">
                <a:latin typeface="Arial" panose="020B0604020202020204" pitchFamily="34" charset="0"/>
                <a:cs typeface="Arial" panose="020B0604020202020204" pitchFamily="34" charset="0"/>
              </a:rPr>
              <a:t>Decreto 99.658/90</a:t>
            </a:r>
          </a:p>
          <a:p>
            <a:pPr lvl="2"/>
            <a:r>
              <a:rPr lang="pt-BR" sz="2800" dirty="0">
                <a:latin typeface="Arial" panose="020B0604020202020204" pitchFamily="34" charset="0"/>
                <a:cs typeface="Arial" panose="020B0604020202020204" pitchFamily="34" charset="0"/>
              </a:rPr>
              <a:t>IN 205/88 SEDAP</a:t>
            </a:r>
          </a:p>
          <a:p>
            <a:pPr lvl="2"/>
            <a:r>
              <a:rPr lang="pt-BR" sz="2800" dirty="0">
                <a:latin typeface="Arial" panose="020B0604020202020204" pitchFamily="34" charset="0"/>
                <a:cs typeface="Arial" panose="020B0604020202020204" pitchFamily="34" charset="0"/>
              </a:rPr>
              <a:t>Decreto Lei 200/67</a:t>
            </a:r>
          </a:p>
          <a:p>
            <a:pPr lvl="2"/>
            <a:r>
              <a:rPr lang="pt-BR" sz="2800" dirty="0">
                <a:latin typeface="Arial" panose="020B0604020202020204" pitchFamily="34" charset="0"/>
                <a:cs typeface="Arial" panose="020B0604020202020204" pitchFamily="34" charset="0"/>
              </a:rPr>
              <a:t>Lei 19.322/2017 Governo do Estado do Pr.  - Doação de Veiculos automotores, máquinas, implementos de terraplanagem – considerados inservíveis ou desnecessários ao serviço público.</a:t>
            </a:r>
          </a:p>
          <a:p>
            <a:pPr lvl="2"/>
            <a:r>
              <a:rPr lang="pt-BR" sz="2800" dirty="0">
                <a:latin typeface="Arial" panose="020B0604020202020204" pitchFamily="34" charset="0"/>
                <a:cs typeface="Arial" panose="020B0604020202020204" pitchFamily="34" charset="0"/>
              </a:rPr>
              <a:t>Lei 4.320/64</a:t>
            </a:r>
          </a:p>
          <a:p>
            <a:pPr lvl="2"/>
            <a:r>
              <a:rPr lang="pt-BR" sz="2800" dirty="0">
                <a:latin typeface="Arial" panose="020B0604020202020204" pitchFamily="34" charset="0"/>
                <a:cs typeface="Arial" panose="020B0604020202020204" pitchFamily="34" charset="0"/>
              </a:rPr>
              <a:t>Portaria 344/98 Armazenamento de Medicamentos sujeitos a Controle Especial</a:t>
            </a:r>
          </a:p>
          <a:p>
            <a:pPr lvl="2"/>
            <a:r>
              <a:rPr lang="pt-BR" sz="2800" dirty="0">
                <a:latin typeface="Arial" panose="020B0604020202020204" pitchFamily="34" charset="0"/>
                <a:cs typeface="Arial" panose="020B0604020202020204" pitchFamily="34" charset="0"/>
              </a:rPr>
              <a:t>Portaria 448 13/09/2002</a:t>
            </a:r>
          </a:p>
          <a:p>
            <a:pPr lvl="2"/>
            <a:r>
              <a:rPr lang="pt-BR" sz="2800" dirty="0">
                <a:latin typeface="Arial" panose="020B0604020202020204" pitchFamily="34" charset="0"/>
                <a:cs typeface="Arial" panose="020B0604020202020204" pitchFamily="34" charset="0"/>
              </a:rPr>
              <a:t>Portaria 12.785/2025 – Normas Patrimoniais. – Substitui o Decreto 9.373/18</a:t>
            </a:r>
          </a:p>
          <a:p>
            <a:pPr lvl="2"/>
            <a:r>
              <a:rPr lang="pt-BR" sz="2800" dirty="0">
                <a:latin typeface="Arial" panose="020B0604020202020204" pitchFamily="34" charset="0"/>
                <a:cs typeface="Arial" panose="020B0604020202020204" pitchFamily="34" charset="0"/>
              </a:rPr>
              <a:t>MCASP – 11º Edição</a:t>
            </a:r>
          </a:p>
          <a:p>
            <a:pPr lvl="2"/>
            <a:r>
              <a:rPr lang="pt-BR" sz="2800" dirty="0">
                <a:latin typeface="Arial" panose="020B0604020202020204" pitchFamily="34" charset="0"/>
                <a:cs typeface="Arial" panose="020B0604020202020204" pitchFamily="34" charset="0"/>
              </a:rPr>
              <a:t>NBC TSP 37 – Considera a vida útil. Deve refletir evidências objetivas e realistas sobre o período utilizado.</a:t>
            </a:r>
          </a:p>
          <a:p>
            <a:pPr lvl="2"/>
            <a:r>
              <a:rPr lang="pt-BR" sz="2800" dirty="0">
                <a:latin typeface="Arial" panose="020B0604020202020204" pitchFamily="34" charset="0"/>
                <a:cs typeface="Arial" panose="020B0604020202020204" pitchFamily="34" charset="0"/>
              </a:rPr>
              <a:t>Decreto 12.305/2010 Art. 47, III.</a:t>
            </a:r>
          </a:p>
          <a:p>
            <a:pPr lvl="2"/>
            <a:r>
              <a:rPr lang="pt-BR" sz="2800" dirty="0">
                <a:latin typeface="Arial" panose="020B0604020202020204" pitchFamily="34" charset="0"/>
                <a:cs typeface="Arial" panose="020B0604020202020204" pitchFamily="34" charset="0"/>
              </a:rPr>
              <a:t>Decreto 12.785/2025</a:t>
            </a:r>
          </a:p>
          <a:p>
            <a:pPr lvl="2"/>
            <a:endParaRPr lang="pt-BR" sz="2800" dirty="0">
              <a:latin typeface="Arial" panose="020B0604020202020204" pitchFamily="34" charset="0"/>
              <a:cs typeface="Arial" panose="020B0604020202020204" pitchFamily="34" charset="0"/>
            </a:endParaRPr>
          </a:p>
          <a:p>
            <a:endParaRPr lang="pt-BR" b="1" dirty="0">
              <a:latin typeface="Arial" panose="020B0604020202020204" pitchFamily="34" charset="0"/>
              <a:cs typeface="Arial" panose="020B0604020202020204" pitchFamily="34" charset="0"/>
            </a:endParaRPr>
          </a:p>
          <a:p>
            <a:endParaRPr lang="pt-BR" dirty="0"/>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30083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A39039-0A3B-2C62-F620-9036F665D13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A1ADD16-F711-BD10-A4B8-ADA17A3645CB}"/>
              </a:ext>
            </a:extLst>
          </p:cNvPr>
          <p:cNvSpPr>
            <a:spLocks noGrp="1"/>
          </p:cNvSpPr>
          <p:nvPr>
            <p:ph type="title"/>
          </p:nvPr>
        </p:nvSpPr>
        <p:spPr>
          <a:xfrm>
            <a:off x="780663" y="708339"/>
            <a:ext cx="10666270" cy="528034"/>
          </a:xfrm>
        </p:spPr>
        <p:txBody>
          <a:bodyPr>
            <a:normAutofit/>
          </a:bodyPr>
          <a:lstStyle/>
          <a:p>
            <a:pPr algn="r"/>
            <a:r>
              <a:rPr lang="pt-BR" sz="1300" b="1" dirty="0">
                <a:solidFill>
                  <a:srgbClr val="FF0000"/>
                </a:solidFill>
                <a:latin typeface="Arial" panose="020B0604020202020204" pitchFamily="34" charset="0"/>
                <a:cs typeface="Arial" panose="020B0604020202020204" pitchFamily="34" charset="0"/>
              </a:rPr>
              <a:t>INVENTÁRIO FÍSICO e AUDITORIA PATRIMONIAL</a:t>
            </a:r>
            <a:br>
              <a:rPr lang="pt-BR" sz="1300" b="1" dirty="0">
                <a:solidFill>
                  <a:srgbClr val="FF0000"/>
                </a:solidFill>
                <a:latin typeface="Arial" panose="020B0604020202020204" pitchFamily="34" charset="0"/>
                <a:cs typeface="Arial" panose="020B0604020202020204" pitchFamily="34" charset="0"/>
              </a:rPr>
            </a:br>
            <a:endParaRPr lang="pt-BR" sz="13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6AF5007E-60D2-6370-CFFB-749728573751}"/>
              </a:ext>
            </a:extLst>
          </p:cNvPr>
          <p:cNvSpPr>
            <a:spLocks noGrp="1"/>
          </p:cNvSpPr>
          <p:nvPr>
            <p:ph idx="1"/>
          </p:nvPr>
        </p:nvSpPr>
        <p:spPr>
          <a:xfrm>
            <a:off x="838200" y="1236373"/>
            <a:ext cx="10608733" cy="4940590"/>
          </a:xfrm>
        </p:spPr>
        <p:txBody>
          <a:bodyPr>
            <a:normAutofit fontScale="92500" lnSpcReduction="10000"/>
          </a:bodyPr>
          <a:lstStyle/>
          <a:p>
            <a:r>
              <a:rPr lang="pt-BR" b="1" dirty="0">
                <a:solidFill>
                  <a:schemeClr val="tx2">
                    <a:lumMod val="75000"/>
                  </a:schemeClr>
                </a:solidFill>
                <a:latin typeface="Arial" panose="020B0604020202020204" pitchFamily="34" charset="0"/>
                <a:cs typeface="Arial" panose="020B0604020202020204" pitchFamily="34" charset="0"/>
              </a:rPr>
              <a:t>INTELIGÊNCIA ARTIFICIAL</a:t>
            </a:r>
          </a:p>
          <a:p>
            <a:endParaRPr lang="pt-BR" b="1" dirty="0"/>
          </a:p>
          <a:p>
            <a:pPr algn="just"/>
            <a:r>
              <a:rPr lang="pt-BR" sz="3200" b="1" dirty="0">
                <a:latin typeface="Arial" pitchFamily="34" charset="0"/>
                <a:cs typeface="Arial" pitchFamily="34" charset="0"/>
              </a:rPr>
              <a:t> </a:t>
            </a:r>
            <a:r>
              <a:rPr lang="pt-BR" b="1" dirty="0">
                <a:latin typeface="Arial" pitchFamily="34" charset="0"/>
                <a:cs typeface="Arial" pitchFamily="34" charset="0"/>
              </a:rPr>
              <a:t>Chat GPT</a:t>
            </a:r>
          </a:p>
          <a:p>
            <a:pPr algn="just"/>
            <a:r>
              <a:rPr lang="pt-BR" b="1" dirty="0">
                <a:latin typeface="Arial" pitchFamily="34" charset="0"/>
                <a:cs typeface="Arial" pitchFamily="34" charset="0"/>
              </a:rPr>
              <a:t> Gemini.</a:t>
            </a:r>
          </a:p>
          <a:p>
            <a:pPr algn="just"/>
            <a:r>
              <a:rPr lang="pt-BR" b="1" dirty="0">
                <a:latin typeface="Arial" pitchFamily="34" charset="0"/>
                <a:cs typeface="Arial" pitchFamily="34" charset="0"/>
              </a:rPr>
              <a:t> </a:t>
            </a:r>
            <a:r>
              <a:rPr lang="pt-BR" b="1" dirty="0" err="1">
                <a:latin typeface="Arial" pitchFamily="34" charset="0"/>
                <a:cs typeface="Arial" pitchFamily="34" charset="0"/>
              </a:rPr>
              <a:t>Copilot</a:t>
            </a:r>
            <a:endParaRPr lang="pt-BR" b="1" dirty="0">
              <a:latin typeface="Arial" pitchFamily="34" charset="0"/>
              <a:cs typeface="Arial" pitchFamily="34" charset="0"/>
            </a:endParaRPr>
          </a:p>
          <a:p>
            <a:pPr algn="just"/>
            <a:r>
              <a:rPr lang="pt-BR" b="1" dirty="0">
                <a:latin typeface="Arial" pitchFamily="34" charset="0"/>
                <a:cs typeface="Arial" pitchFamily="34" charset="0"/>
              </a:rPr>
              <a:t> CROC</a:t>
            </a:r>
          </a:p>
          <a:p>
            <a:pPr algn="just"/>
            <a:r>
              <a:rPr lang="pt-BR" b="1" dirty="0">
                <a:latin typeface="Arial" pitchFamily="34" charset="0"/>
                <a:cs typeface="Arial" pitchFamily="34" charset="0"/>
              </a:rPr>
              <a:t> Manus</a:t>
            </a:r>
          </a:p>
          <a:p>
            <a:pPr algn="just"/>
            <a:r>
              <a:rPr lang="pt-BR" b="1" dirty="0" err="1">
                <a:latin typeface="Arial" pitchFamily="34" charset="0"/>
                <a:cs typeface="Arial" pitchFamily="34" charset="0"/>
              </a:rPr>
              <a:t>JonIAs</a:t>
            </a:r>
            <a:endParaRPr lang="pt-BR" b="1" dirty="0">
              <a:latin typeface="Arial" pitchFamily="34" charset="0"/>
              <a:cs typeface="Arial" pitchFamily="34" charset="0"/>
            </a:endParaRPr>
          </a:p>
          <a:p>
            <a:pPr algn="just"/>
            <a:endParaRPr lang="pt-BR" b="1" dirty="0">
              <a:latin typeface="Arial" pitchFamily="34" charset="0"/>
              <a:cs typeface="Arial" pitchFamily="34" charset="0"/>
            </a:endParaRPr>
          </a:p>
          <a:p>
            <a:pPr algn="just"/>
            <a:r>
              <a:rPr lang="pt-BR" b="1" dirty="0">
                <a:latin typeface="Arial" pitchFamily="34" charset="0"/>
                <a:cs typeface="Arial" pitchFamily="34" charset="0"/>
              </a:rPr>
              <a:t> Desenvolvimento de Prompt - Youtube</a:t>
            </a:r>
          </a:p>
          <a:p>
            <a:r>
              <a:rPr lang="pt-BR" b="1" dirty="0"/>
              <a:t> Referências Bibliográficas</a:t>
            </a:r>
          </a:p>
          <a:p>
            <a:endParaRPr lang="pt-BR" dirty="0"/>
          </a:p>
        </p:txBody>
      </p:sp>
      <p:sp>
        <p:nvSpPr>
          <p:cNvPr id="4" name="Espaço Reservado para Rodapé 3">
            <a:extLst>
              <a:ext uri="{FF2B5EF4-FFF2-40B4-BE49-F238E27FC236}">
                <a16:creationId xmlns:a16="http://schemas.microsoft.com/office/drawing/2014/main" id="{EA7D3894-4C1F-A9B5-26A4-1FC351F3C28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DE74160E-EB0F-3982-A5A8-2321F764E04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82096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348647"/>
          </a:xfrm>
        </p:spPr>
        <p:txBody>
          <a:bodyPr>
            <a:normAutofit/>
          </a:bodyPr>
          <a:lstStyle/>
          <a:p>
            <a:pPr algn="r"/>
            <a:r>
              <a:rPr lang="pt-BR" sz="1300" b="1" dirty="0">
                <a:solidFill>
                  <a:srgbClr val="FF0000"/>
                </a:solidFill>
                <a:latin typeface="Arial" panose="020B0604020202020204" pitchFamily="34" charset="0"/>
                <a:cs typeface="Arial" panose="020B0604020202020204" pitchFamily="34" charset="0"/>
              </a:rPr>
              <a:t>INVENTÁRIO FÍSICO e AUDITORIA PATRIMONIAL</a:t>
            </a:r>
          </a:p>
        </p:txBody>
      </p:sp>
      <p:sp>
        <p:nvSpPr>
          <p:cNvPr id="3" name="Espaço Reservado para Conteúdo 2"/>
          <p:cNvSpPr>
            <a:spLocks noGrp="1"/>
          </p:cNvSpPr>
          <p:nvPr>
            <p:ph idx="1"/>
          </p:nvPr>
        </p:nvSpPr>
        <p:spPr>
          <a:xfrm>
            <a:off x="838200" y="1236373"/>
            <a:ext cx="10608733" cy="4940590"/>
          </a:xfrm>
        </p:spPr>
        <p:txBody>
          <a:bodyPr/>
          <a:lstStyle/>
          <a:p>
            <a:endParaRPr lang="pt-BR" b="1" dirty="0"/>
          </a:p>
          <a:p>
            <a:pPr marL="0" indent="0">
              <a:buNone/>
            </a:pPr>
            <a:r>
              <a:rPr lang="pt-BR" sz="2100" b="1" dirty="0">
                <a:latin typeface="Arial" panose="020B0604020202020204" pitchFamily="34" charset="0"/>
                <a:cs typeface="Arial" panose="020B0604020202020204" pitchFamily="34" charset="0"/>
              </a:rPr>
              <a:t>1  ATIVO IMOBILIZADO</a:t>
            </a:r>
          </a:p>
          <a:p>
            <a:pPr marL="0" indent="0">
              <a:buNone/>
            </a:pPr>
            <a:r>
              <a:rPr lang="pt-BR" b="1" dirty="0"/>
              <a:t>     </a:t>
            </a:r>
          </a:p>
          <a:p>
            <a:pPr lvl="1"/>
            <a:r>
              <a:rPr lang="pt-BR" sz="2000" b="1" dirty="0">
                <a:latin typeface="Arial" panose="020B0604020202020204" pitchFamily="34" charset="0"/>
                <a:cs typeface="Arial" panose="020B0604020202020204" pitchFamily="34" charset="0"/>
              </a:rPr>
              <a:t>Bens Móveis</a:t>
            </a:r>
          </a:p>
          <a:p>
            <a:pPr lvl="1"/>
            <a:r>
              <a:rPr lang="pt-BR" sz="2000" b="1" dirty="0">
                <a:latin typeface="Arial" panose="020B0604020202020204" pitchFamily="34" charset="0"/>
                <a:cs typeface="Arial" panose="020B0604020202020204" pitchFamily="34" charset="0"/>
              </a:rPr>
              <a:t>Bens Imóveis</a:t>
            </a:r>
          </a:p>
          <a:p>
            <a:pPr lvl="1"/>
            <a:r>
              <a:rPr lang="pt-BR" sz="2000" b="1" dirty="0">
                <a:latin typeface="Arial" panose="020B0604020202020204" pitchFamily="34" charset="0"/>
                <a:cs typeface="Arial" panose="020B0604020202020204" pitchFamily="34" charset="0"/>
              </a:rPr>
              <a:t>Bens Intangíveis</a:t>
            </a:r>
          </a:p>
          <a:p>
            <a:endParaRPr lang="pt-BR" b="1" dirty="0">
              <a:latin typeface="Arial" panose="020B0604020202020204" pitchFamily="34" charset="0"/>
              <a:cs typeface="Arial" panose="020B0604020202020204" pitchFamily="34" charset="0"/>
            </a:endParaRPr>
          </a:p>
          <a:p>
            <a:endParaRPr lang="pt-BR" b="1" dirty="0"/>
          </a:p>
          <a:p>
            <a:endParaRPr lang="pt-BR" dirty="0"/>
          </a:p>
        </p:txBody>
      </p:sp>
      <p:sp>
        <p:nvSpPr>
          <p:cNvPr id="4" name="Espaço Reservado para Rodapé 3"/>
          <p:cNvSpPr>
            <a:spLocks noGrp="1"/>
          </p:cNvSpPr>
          <p:nvPr>
            <p:ph type="ftr" sz="quarter" idx="11"/>
          </p:nvPr>
        </p:nvSpPr>
        <p:spPr>
          <a:xfrm>
            <a:off x="0" y="6538912"/>
            <a:ext cx="4114800" cy="263391"/>
          </a:xfrm>
        </p:spPr>
        <p:txBody>
          <a:bodyPr/>
          <a:lstStyle/>
          <a:p>
            <a:r>
              <a:rPr lang="pt-BR" b="1" dirty="0">
                <a:solidFill>
                  <a:schemeClr val="tx1"/>
                </a:solidFill>
              </a:rPr>
              <a:t>Prof. Valdir Miranda Pinto</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19</a:t>
            </a:fld>
            <a:endParaRPr lang="pt-BR"/>
          </a:p>
        </p:txBody>
      </p:sp>
    </p:spTree>
    <p:extLst>
      <p:ext uri="{BB962C8B-B14F-4D97-AF65-F5344CB8AC3E}">
        <p14:creationId xmlns:p14="http://schemas.microsoft.com/office/powerpoint/2010/main" val="2521443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348647"/>
          </a:xfrm>
        </p:spPr>
        <p:txBody>
          <a:bodyPr>
            <a:normAutofit/>
          </a:bodyPr>
          <a:lstStyle/>
          <a:p>
            <a:pPr algn="r"/>
            <a:r>
              <a:rPr lang="pt-BR" sz="1300" b="1" dirty="0">
                <a:solidFill>
                  <a:srgbClr val="FF0000"/>
                </a:solidFill>
                <a:latin typeface="Arial" panose="020B0604020202020204" pitchFamily="34" charset="0"/>
                <a:cs typeface="Arial" panose="020B0604020202020204" pitchFamily="34" charset="0"/>
              </a:rPr>
              <a:t>INVENTÁRIO FÍSICO e AUDITORIA PATRIMONIAL</a:t>
            </a:r>
          </a:p>
        </p:txBody>
      </p:sp>
      <p:sp>
        <p:nvSpPr>
          <p:cNvPr id="3" name="Espaço Reservado para Conteúdo 2"/>
          <p:cNvSpPr>
            <a:spLocks noGrp="1"/>
          </p:cNvSpPr>
          <p:nvPr>
            <p:ph idx="1"/>
          </p:nvPr>
        </p:nvSpPr>
        <p:spPr>
          <a:xfrm>
            <a:off x="838200" y="1236373"/>
            <a:ext cx="10608733" cy="4940590"/>
          </a:xfrm>
        </p:spPr>
        <p:txBody>
          <a:bodyPr/>
          <a:lstStyle/>
          <a:p>
            <a:endParaRPr lang="pt-BR" b="1" dirty="0"/>
          </a:p>
          <a:p>
            <a:pPr marL="0" indent="0">
              <a:buNone/>
            </a:pPr>
            <a:r>
              <a:rPr lang="pt-BR" sz="2100" b="1" dirty="0">
                <a:latin typeface="Arial" panose="020B0604020202020204" pitchFamily="34" charset="0"/>
                <a:cs typeface="Arial" panose="020B0604020202020204" pitchFamily="34" charset="0"/>
              </a:rPr>
              <a:t>1  ATIVO IMOBILIZADO</a:t>
            </a:r>
          </a:p>
          <a:p>
            <a:pPr marL="0" indent="0" algn="just">
              <a:buNone/>
            </a:pPr>
            <a:r>
              <a:rPr lang="pt-BR" b="1" dirty="0"/>
              <a:t>     </a:t>
            </a:r>
          </a:p>
          <a:p>
            <a:pPr lvl="1" algn="just"/>
            <a:r>
              <a:rPr lang="pt-BR" sz="2800" dirty="0">
                <a:latin typeface="Arial" panose="020B0604020202020204" pitchFamily="34" charset="0"/>
                <a:cs typeface="Arial" panose="020B0604020202020204" pitchFamily="34" charset="0"/>
              </a:rPr>
              <a:t>É o item tangível e intangível, que é mantido para o uso na produção ou fornecimento de bens ou serviços, ou para fins administrativos, inclusive os decorrentes de operações que transfiram para a entidade os benefícios, riscos e controle desses bens.</a:t>
            </a:r>
            <a:endParaRPr lang="pt-BR" b="1" dirty="0">
              <a:latin typeface="Arial" panose="020B0604020202020204" pitchFamily="34" charset="0"/>
              <a:cs typeface="Arial" panose="020B0604020202020204" pitchFamily="34" charset="0"/>
            </a:endParaRPr>
          </a:p>
          <a:p>
            <a:pPr algn="just"/>
            <a:endParaRPr lang="pt-BR" b="1" dirty="0"/>
          </a:p>
          <a:p>
            <a:pPr algn="just"/>
            <a:endParaRPr lang="pt-BR" dirty="0"/>
          </a:p>
        </p:txBody>
      </p:sp>
      <p:sp>
        <p:nvSpPr>
          <p:cNvPr id="4" name="Espaço Reservado para Rodapé 3"/>
          <p:cNvSpPr>
            <a:spLocks noGrp="1"/>
          </p:cNvSpPr>
          <p:nvPr>
            <p:ph type="ftr" sz="quarter" idx="11"/>
          </p:nvPr>
        </p:nvSpPr>
        <p:spPr>
          <a:xfrm>
            <a:off x="0" y="6538912"/>
            <a:ext cx="4114800" cy="263391"/>
          </a:xfrm>
        </p:spPr>
        <p:txBody>
          <a:bodyPr/>
          <a:lstStyle/>
          <a:p>
            <a:r>
              <a:rPr lang="pt-BR" b="1" dirty="0">
                <a:solidFill>
                  <a:schemeClr val="tx1"/>
                </a:solidFill>
              </a:rPr>
              <a:t>Prof. Valdir Miranda Pinto</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20</a:t>
            </a:fld>
            <a:endParaRPr lang="pt-BR"/>
          </a:p>
        </p:txBody>
      </p:sp>
    </p:spTree>
    <p:extLst>
      <p:ext uri="{BB962C8B-B14F-4D97-AF65-F5344CB8AC3E}">
        <p14:creationId xmlns:p14="http://schemas.microsoft.com/office/powerpoint/2010/main" val="3132809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928CC43-668E-81D1-B9EA-F97F0DF4AEE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BF63626-2D43-3519-7E75-82019B39E6A0}"/>
              </a:ext>
            </a:extLst>
          </p:cNvPr>
          <p:cNvSpPr>
            <a:spLocks noGrp="1"/>
          </p:cNvSpPr>
          <p:nvPr>
            <p:ph type="title"/>
          </p:nvPr>
        </p:nvSpPr>
        <p:spPr>
          <a:xfrm>
            <a:off x="780663" y="708339"/>
            <a:ext cx="10666270" cy="348647"/>
          </a:xfrm>
        </p:spPr>
        <p:txBody>
          <a:bodyPr>
            <a:normAutofit/>
          </a:bodyPr>
          <a:lstStyle/>
          <a:p>
            <a:pPr algn="r"/>
            <a:r>
              <a:rPr lang="pt-BR" sz="1300" b="1" dirty="0">
                <a:solidFill>
                  <a:srgbClr val="FF0000"/>
                </a:solidFill>
                <a:latin typeface="Arial" panose="020B0604020202020204" pitchFamily="34" charset="0"/>
                <a:cs typeface="Arial" panose="020B0604020202020204" pitchFamily="34" charset="0"/>
              </a:rPr>
              <a:t>INVENTÁRIO FÍSICO e AUDITORIA PATRIMONIAL</a:t>
            </a:r>
          </a:p>
        </p:txBody>
      </p:sp>
      <p:sp>
        <p:nvSpPr>
          <p:cNvPr id="3" name="Espaço Reservado para Conteúdo 2">
            <a:extLst>
              <a:ext uri="{FF2B5EF4-FFF2-40B4-BE49-F238E27FC236}">
                <a16:creationId xmlns:a16="http://schemas.microsoft.com/office/drawing/2014/main" id="{2B89B95C-22B3-0139-BF43-BCD827F8B8D7}"/>
              </a:ext>
            </a:extLst>
          </p:cNvPr>
          <p:cNvSpPr>
            <a:spLocks noGrp="1"/>
          </p:cNvSpPr>
          <p:nvPr>
            <p:ph idx="1"/>
          </p:nvPr>
        </p:nvSpPr>
        <p:spPr>
          <a:xfrm>
            <a:off x="838200" y="1236373"/>
            <a:ext cx="10608733" cy="4940590"/>
          </a:xfrm>
        </p:spPr>
        <p:txBody>
          <a:bodyPr/>
          <a:lstStyle/>
          <a:p>
            <a:endParaRPr lang="pt-BR" b="1" dirty="0"/>
          </a:p>
          <a:p>
            <a:pPr marL="0" indent="0">
              <a:buNone/>
            </a:pPr>
            <a:r>
              <a:rPr lang="pt-BR" sz="2100" b="1" dirty="0">
                <a:latin typeface="Arial" panose="020B0604020202020204" pitchFamily="34" charset="0"/>
                <a:cs typeface="Arial" panose="020B0604020202020204" pitchFamily="34" charset="0"/>
              </a:rPr>
              <a:t>1  ATIVO IMOBILIZADO</a:t>
            </a:r>
          </a:p>
          <a:p>
            <a:pPr marL="0" indent="0" algn="just">
              <a:buNone/>
            </a:pPr>
            <a:r>
              <a:rPr lang="pt-BR" b="1" dirty="0"/>
              <a:t>     </a:t>
            </a:r>
          </a:p>
          <a:p>
            <a:pPr lvl="1" algn="just"/>
            <a:r>
              <a:rPr lang="pt-BR" sz="2800" dirty="0">
                <a:latin typeface="Arial" panose="020B0604020202020204" pitchFamily="34" charset="0"/>
                <a:cs typeface="Arial" panose="020B0604020202020204" pitchFamily="34" charset="0"/>
              </a:rPr>
              <a:t>Bens Permanentes e Bens de Consumo.</a:t>
            </a:r>
            <a:endParaRPr lang="pt-BR" b="1" dirty="0">
              <a:latin typeface="Arial" panose="020B0604020202020204" pitchFamily="34" charset="0"/>
              <a:cs typeface="Arial" panose="020B0604020202020204" pitchFamily="34" charset="0"/>
            </a:endParaRPr>
          </a:p>
          <a:p>
            <a:pPr algn="just"/>
            <a:endParaRPr lang="pt-BR" b="1" dirty="0"/>
          </a:p>
          <a:p>
            <a:pPr algn="just"/>
            <a:endParaRPr lang="pt-BR" dirty="0"/>
          </a:p>
        </p:txBody>
      </p:sp>
      <p:sp>
        <p:nvSpPr>
          <p:cNvPr id="4" name="Espaço Reservado para Rodapé 3">
            <a:extLst>
              <a:ext uri="{FF2B5EF4-FFF2-40B4-BE49-F238E27FC236}">
                <a16:creationId xmlns:a16="http://schemas.microsoft.com/office/drawing/2014/main" id="{6DDBC884-B29C-B981-988F-D70CB4E2E8AD}"/>
              </a:ext>
            </a:extLst>
          </p:cNvPr>
          <p:cNvSpPr>
            <a:spLocks noGrp="1"/>
          </p:cNvSpPr>
          <p:nvPr>
            <p:ph type="ftr" sz="quarter" idx="11"/>
          </p:nvPr>
        </p:nvSpPr>
        <p:spPr>
          <a:xfrm>
            <a:off x="0" y="6538912"/>
            <a:ext cx="4114800" cy="263391"/>
          </a:xfrm>
        </p:spPr>
        <p:txBody>
          <a:bodyPr/>
          <a:lstStyle/>
          <a:p>
            <a:r>
              <a:rPr lang="pt-BR" b="1" dirty="0">
                <a:solidFill>
                  <a:schemeClr val="tx1"/>
                </a:solidFill>
              </a:rPr>
              <a:t>Prof. Valdir Miranda Pinto</a:t>
            </a:r>
          </a:p>
        </p:txBody>
      </p:sp>
      <p:sp>
        <p:nvSpPr>
          <p:cNvPr id="5" name="Espaço Reservado para Número de Slide 4">
            <a:extLst>
              <a:ext uri="{FF2B5EF4-FFF2-40B4-BE49-F238E27FC236}">
                <a16:creationId xmlns:a16="http://schemas.microsoft.com/office/drawing/2014/main" id="{81299113-09CB-E504-7DB6-C304B3F3CFD4}"/>
              </a:ext>
            </a:extLst>
          </p:cNvPr>
          <p:cNvSpPr>
            <a:spLocks noGrp="1"/>
          </p:cNvSpPr>
          <p:nvPr>
            <p:ph type="sldNum" sz="quarter" idx="12"/>
          </p:nvPr>
        </p:nvSpPr>
        <p:spPr/>
        <p:txBody>
          <a:bodyPr/>
          <a:lstStyle/>
          <a:p>
            <a:fld id="{F5EF8141-5781-4FD4-9552-C5D35CA5005E}" type="slidenum">
              <a:rPr lang="pt-BR" smtClean="0"/>
              <a:t>21</a:t>
            </a:fld>
            <a:endParaRPr lang="pt-BR"/>
          </a:p>
        </p:txBody>
      </p:sp>
    </p:spTree>
    <p:extLst>
      <p:ext uri="{BB962C8B-B14F-4D97-AF65-F5344CB8AC3E}">
        <p14:creationId xmlns:p14="http://schemas.microsoft.com/office/powerpoint/2010/main" val="2077341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7E91124-AE86-76C0-F7FA-8709066326A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8CA6435-3064-7B57-D101-381DAC280BD5}"/>
              </a:ext>
            </a:extLst>
          </p:cNvPr>
          <p:cNvSpPr>
            <a:spLocks noGrp="1"/>
          </p:cNvSpPr>
          <p:nvPr>
            <p:ph type="title"/>
          </p:nvPr>
        </p:nvSpPr>
        <p:spPr>
          <a:xfrm>
            <a:off x="7398330" y="670265"/>
            <a:ext cx="4360082" cy="348647"/>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INVENTÁRIO FÍSICO e AUDITORIA PATRIMONIAL</a:t>
            </a:r>
          </a:p>
        </p:txBody>
      </p:sp>
      <p:sp>
        <p:nvSpPr>
          <p:cNvPr id="3" name="Espaço Reservado para Conteúdo 2">
            <a:extLst>
              <a:ext uri="{FF2B5EF4-FFF2-40B4-BE49-F238E27FC236}">
                <a16:creationId xmlns:a16="http://schemas.microsoft.com/office/drawing/2014/main" id="{7A11283E-D912-85B0-1A7D-A533E8D77651}"/>
              </a:ext>
            </a:extLst>
          </p:cNvPr>
          <p:cNvSpPr>
            <a:spLocks noGrp="1"/>
          </p:cNvSpPr>
          <p:nvPr>
            <p:ph idx="1"/>
          </p:nvPr>
        </p:nvSpPr>
        <p:spPr>
          <a:xfrm>
            <a:off x="687530" y="954517"/>
            <a:ext cx="10666270" cy="450759"/>
          </a:xfrm>
        </p:spPr>
        <p:txBody>
          <a:bodyPr>
            <a:noAutofit/>
          </a:bodyPr>
          <a:lstStyle/>
          <a:p>
            <a:pPr marL="0" indent="0">
              <a:buNone/>
            </a:pPr>
            <a:r>
              <a:rPr lang="pt-BR" sz="2400" b="1" dirty="0">
                <a:latin typeface="Arial" panose="020B0604020202020204" pitchFamily="34" charset="0"/>
                <a:cs typeface="Arial" panose="020B0604020202020204" pitchFamily="34" charset="0"/>
              </a:rPr>
              <a:t>	INVENTÁRIO </a:t>
            </a:r>
            <a:endParaRPr lang="pt-BR" sz="2000" dirty="0"/>
          </a:p>
        </p:txBody>
      </p:sp>
      <p:sp>
        <p:nvSpPr>
          <p:cNvPr id="4" name="Espaço Reservado para Rodapé 3">
            <a:extLst>
              <a:ext uri="{FF2B5EF4-FFF2-40B4-BE49-F238E27FC236}">
                <a16:creationId xmlns:a16="http://schemas.microsoft.com/office/drawing/2014/main" id="{E7C7FF90-A29C-FA7E-70C5-15C553261FC0}"/>
              </a:ext>
            </a:extLst>
          </p:cNvPr>
          <p:cNvSpPr>
            <a:spLocks noGrp="1"/>
          </p:cNvSpPr>
          <p:nvPr>
            <p:ph type="ftr" sz="quarter" idx="11"/>
          </p:nvPr>
        </p:nvSpPr>
        <p:spPr>
          <a:xfrm>
            <a:off x="0" y="6602658"/>
            <a:ext cx="4114800" cy="237633"/>
          </a:xfrm>
        </p:spPr>
        <p:txBody>
          <a:bodyPr/>
          <a:lstStyle/>
          <a:p>
            <a:r>
              <a:rPr lang="pt-BR" b="1" dirty="0">
                <a:solidFill>
                  <a:schemeClr val="tx1"/>
                </a:solidFill>
              </a:rPr>
              <a:t>Prof. Valdir Miranda Pinto</a:t>
            </a:r>
          </a:p>
        </p:txBody>
      </p:sp>
      <p:sp>
        <p:nvSpPr>
          <p:cNvPr id="5" name="Espaço Reservado para Número de Slide 4">
            <a:extLst>
              <a:ext uri="{FF2B5EF4-FFF2-40B4-BE49-F238E27FC236}">
                <a16:creationId xmlns:a16="http://schemas.microsoft.com/office/drawing/2014/main" id="{C19FD796-A516-EF60-AC74-D1A1242BA983}"/>
              </a:ext>
            </a:extLst>
          </p:cNvPr>
          <p:cNvSpPr>
            <a:spLocks noGrp="1"/>
          </p:cNvSpPr>
          <p:nvPr>
            <p:ph type="sldNum" sz="quarter" idx="12"/>
          </p:nvPr>
        </p:nvSpPr>
        <p:spPr/>
        <p:txBody>
          <a:bodyPr/>
          <a:lstStyle/>
          <a:p>
            <a:fld id="{F5EF8141-5781-4FD4-9552-C5D35CA5005E}" type="slidenum">
              <a:rPr lang="pt-BR" smtClean="0"/>
              <a:t>22</a:t>
            </a:fld>
            <a:endParaRPr lang="pt-BR"/>
          </a:p>
        </p:txBody>
      </p:sp>
      <p:sp>
        <p:nvSpPr>
          <p:cNvPr id="7" name="Retângulo 6">
            <a:extLst>
              <a:ext uri="{FF2B5EF4-FFF2-40B4-BE49-F238E27FC236}">
                <a16:creationId xmlns:a16="http://schemas.microsoft.com/office/drawing/2014/main" id="{3A0AAD30-48D0-C059-7644-8778EA32AFCF}"/>
              </a:ext>
            </a:extLst>
          </p:cNvPr>
          <p:cNvSpPr/>
          <p:nvPr/>
        </p:nvSpPr>
        <p:spPr>
          <a:xfrm>
            <a:off x="1107583" y="2644170"/>
            <a:ext cx="10650828" cy="461665"/>
          </a:xfrm>
          <a:prstGeom prst="rect">
            <a:avLst/>
          </a:prstGeom>
        </p:spPr>
        <p:txBody>
          <a:bodyPr wrap="square">
            <a:spAutoFit/>
          </a:bodyPr>
          <a:lstStyle/>
          <a:p>
            <a:pPr algn="just"/>
            <a:r>
              <a:rPr lang="pt-BR" sz="2400" dirty="0">
                <a:latin typeface="Arial" panose="020B0604020202020204" pitchFamily="34" charset="0"/>
                <a:cs typeface="Arial" panose="020B0604020202020204" pitchFamily="34" charset="0"/>
              </a:rPr>
              <a:t>	</a:t>
            </a:r>
            <a:endParaRPr lang="pt-BR" sz="2800" dirty="0">
              <a:latin typeface="Arial" panose="020B0604020202020204" pitchFamily="34" charset="0"/>
              <a:cs typeface="Arial" panose="020B0604020202020204" pitchFamily="34" charset="0"/>
            </a:endParaRPr>
          </a:p>
        </p:txBody>
      </p:sp>
      <p:sp>
        <p:nvSpPr>
          <p:cNvPr id="9" name="CaixaDeTexto 8">
            <a:extLst>
              <a:ext uri="{FF2B5EF4-FFF2-40B4-BE49-F238E27FC236}">
                <a16:creationId xmlns:a16="http://schemas.microsoft.com/office/drawing/2014/main" id="{DE8D283E-22FA-A120-11EA-9C5808066A13}"/>
              </a:ext>
            </a:extLst>
          </p:cNvPr>
          <p:cNvSpPr txBox="1"/>
          <p:nvPr/>
        </p:nvSpPr>
        <p:spPr>
          <a:xfrm>
            <a:off x="341486" y="1572722"/>
            <a:ext cx="11509028" cy="2604559"/>
          </a:xfrm>
          <a:prstGeom prst="rect">
            <a:avLst/>
          </a:prstGeom>
          <a:noFill/>
        </p:spPr>
        <p:txBody>
          <a:bodyPr wrap="square">
            <a:spAutoFit/>
          </a:bodyPr>
          <a:lstStyle/>
          <a:p>
            <a:pPr algn="just">
              <a:lnSpc>
                <a:spcPct val="115000"/>
              </a:lnSpc>
              <a:spcAft>
                <a:spcPts val="800"/>
              </a:spcAft>
              <a:buNone/>
            </a:pPr>
            <a:r>
              <a:rPr lang="pt-BR" sz="2400" kern="100" dirty="0">
                <a:effectLst/>
                <a:latin typeface="Arial" panose="020B0604020202020204" pitchFamily="34" charset="0"/>
                <a:ea typeface="Aptos" panose="020B0004020202020204" pitchFamily="34" charset="0"/>
                <a:cs typeface="Arial" panose="020B0604020202020204" pitchFamily="34" charset="0"/>
              </a:rPr>
              <a:t>	    Há uma questão jurídica importante: a legislação realmente </a:t>
            </a:r>
            <a:r>
              <a:rPr lang="pt-BR" sz="2400" b="1" kern="100" dirty="0">
                <a:effectLst/>
                <a:latin typeface="Arial" panose="020B0604020202020204" pitchFamily="34" charset="0"/>
                <a:ea typeface="Aptos" panose="020B0004020202020204" pitchFamily="34" charset="0"/>
                <a:cs typeface="Arial" panose="020B0604020202020204" pitchFamily="34" charset="0"/>
              </a:rPr>
              <a:t>não detalha de forma suficiente a metodologia operacional da contagem física</a:t>
            </a:r>
            <a:r>
              <a:rPr lang="pt-BR" sz="2400" kern="100" dirty="0">
                <a:effectLst/>
                <a:latin typeface="Arial" panose="020B0604020202020204" pitchFamily="34" charset="0"/>
                <a:ea typeface="Aptos" panose="020B0004020202020204" pitchFamily="34" charset="0"/>
                <a:cs typeface="Arial" panose="020B0604020202020204" pitchFamily="34" charset="0"/>
              </a:rPr>
              <a:t>. A Lei nº 4.320/1964 determina o levantamento geral dos bens com base no inventário analítico da unidade e na escrituração contábil, mas não estabelece, por exemplo, se a contagem deve ser feita por dupla, por código, por localização, por amostragem. </a:t>
            </a:r>
          </a:p>
        </p:txBody>
      </p:sp>
    </p:spTree>
    <p:extLst>
      <p:ext uri="{BB962C8B-B14F-4D97-AF65-F5344CB8AC3E}">
        <p14:creationId xmlns:p14="http://schemas.microsoft.com/office/powerpoint/2010/main" val="10841458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8F121A1-7736-4D19-1EDC-F3195210149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234C167-99F1-E375-F5B3-CCC90D8AC9C4}"/>
              </a:ext>
            </a:extLst>
          </p:cNvPr>
          <p:cNvSpPr>
            <a:spLocks noGrp="1"/>
          </p:cNvSpPr>
          <p:nvPr>
            <p:ph type="title"/>
          </p:nvPr>
        </p:nvSpPr>
        <p:spPr>
          <a:xfrm>
            <a:off x="7398330" y="670265"/>
            <a:ext cx="4360082" cy="348647"/>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INVENTÁRIO FÍSICO e AUDITORIA PATRIMONIAL</a:t>
            </a:r>
          </a:p>
        </p:txBody>
      </p:sp>
      <p:sp>
        <p:nvSpPr>
          <p:cNvPr id="3" name="Espaço Reservado para Conteúdo 2">
            <a:extLst>
              <a:ext uri="{FF2B5EF4-FFF2-40B4-BE49-F238E27FC236}">
                <a16:creationId xmlns:a16="http://schemas.microsoft.com/office/drawing/2014/main" id="{285066CF-3DAC-431D-ED46-D42B3C4FEB16}"/>
              </a:ext>
            </a:extLst>
          </p:cNvPr>
          <p:cNvSpPr>
            <a:spLocks noGrp="1"/>
          </p:cNvSpPr>
          <p:nvPr>
            <p:ph idx="1"/>
          </p:nvPr>
        </p:nvSpPr>
        <p:spPr>
          <a:xfrm>
            <a:off x="687530" y="954517"/>
            <a:ext cx="10666270" cy="450759"/>
          </a:xfrm>
        </p:spPr>
        <p:txBody>
          <a:bodyPr>
            <a:noAutofit/>
          </a:bodyPr>
          <a:lstStyle/>
          <a:p>
            <a:r>
              <a:rPr lang="pt-BR" sz="2000" b="1" dirty="0">
                <a:latin typeface="Arial" panose="020B0604020202020204" pitchFamily="34" charset="0"/>
                <a:cs typeface="Arial" panose="020B0604020202020204" pitchFamily="34" charset="0"/>
              </a:rPr>
              <a:t>AUDITORIA E INVENTÁRIO DOS BENS PATRIMONIAIS E DO ALMOXARIFADO</a:t>
            </a:r>
            <a:endParaRPr lang="pt-BR" sz="2000" dirty="0">
              <a:latin typeface="Arial" panose="020B0604020202020204" pitchFamily="34" charset="0"/>
              <a:cs typeface="Arial" panose="020B0604020202020204" pitchFamily="34" charset="0"/>
            </a:endParaRPr>
          </a:p>
          <a:p>
            <a:pPr marL="0" indent="0">
              <a:buNone/>
            </a:pPr>
            <a:endParaRPr lang="pt-BR" sz="2000" dirty="0"/>
          </a:p>
        </p:txBody>
      </p:sp>
      <p:sp>
        <p:nvSpPr>
          <p:cNvPr id="4" name="Espaço Reservado para Rodapé 3">
            <a:extLst>
              <a:ext uri="{FF2B5EF4-FFF2-40B4-BE49-F238E27FC236}">
                <a16:creationId xmlns:a16="http://schemas.microsoft.com/office/drawing/2014/main" id="{05844502-0F12-8B14-00BF-BB1F6429C9A2}"/>
              </a:ext>
            </a:extLst>
          </p:cNvPr>
          <p:cNvSpPr>
            <a:spLocks noGrp="1"/>
          </p:cNvSpPr>
          <p:nvPr>
            <p:ph type="ftr" sz="quarter" idx="11"/>
          </p:nvPr>
        </p:nvSpPr>
        <p:spPr>
          <a:xfrm>
            <a:off x="0" y="6602658"/>
            <a:ext cx="4114800" cy="237633"/>
          </a:xfrm>
        </p:spPr>
        <p:txBody>
          <a:bodyPr/>
          <a:lstStyle/>
          <a:p>
            <a:r>
              <a:rPr lang="pt-BR" b="1" dirty="0">
                <a:solidFill>
                  <a:schemeClr val="tx1"/>
                </a:solidFill>
              </a:rPr>
              <a:t>Prof. Valdir Miranda Pinto</a:t>
            </a:r>
          </a:p>
        </p:txBody>
      </p:sp>
      <p:sp>
        <p:nvSpPr>
          <p:cNvPr id="5" name="Espaço Reservado para Número de Slide 4">
            <a:extLst>
              <a:ext uri="{FF2B5EF4-FFF2-40B4-BE49-F238E27FC236}">
                <a16:creationId xmlns:a16="http://schemas.microsoft.com/office/drawing/2014/main" id="{1F1EC4A8-7B34-D7B7-5336-93328AB8F2D1}"/>
              </a:ext>
            </a:extLst>
          </p:cNvPr>
          <p:cNvSpPr>
            <a:spLocks noGrp="1"/>
          </p:cNvSpPr>
          <p:nvPr>
            <p:ph type="sldNum" sz="quarter" idx="12"/>
          </p:nvPr>
        </p:nvSpPr>
        <p:spPr/>
        <p:txBody>
          <a:bodyPr/>
          <a:lstStyle/>
          <a:p>
            <a:fld id="{F5EF8141-5781-4FD4-9552-C5D35CA5005E}" type="slidenum">
              <a:rPr lang="pt-BR" smtClean="0"/>
              <a:t>23</a:t>
            </a:fld>
            <a:endParaRPr lang="pt-BR"/>
          </a:p>
        </p:txBody>
      </p:sp>
      <p:sp>
        <p:nvSpPr>
          <p:cNvPr id="7" name="Retângulo 6">
            <a:extLst>
              <a:ext uri="{FF2B5EF4-FFF2-40B4-BE49-F238E27FC236}">
                <a16:creationId xmlns:a16="http://schemas.microsoft.com/office/drawing/2014/main" id="{78A8311F-3BEC-25D3-97D4-6818E4638FF1}"/>
              </a:ext>
            </a:extLst>
          </p:cNvPr>
          <p:cNvSpPr/>
          <p:nvPr/>
        </p:nvSpPr>
        <p:spPr>
          <a:xfrm>
            <a:off x="1107583" y="2644170"/>
            <a:ext cx="10650828" cy="461665"/>
          </a:xfrm>
          <a:prstGeom prst="rect">
            <a:avLst/>
          </a:prstGeom>
        </p:spPr>
        <p:txBody>
          <a:bodyPr wrap="square">
            <a:spAutoFit/>
          </a:bodyPr>
          <a:lstStyle/>
          <a:p>
            <a:pPr algn="just"/>
            <a:r>
              <a:rPr lang="pt-BR" sz="2400" dirty="0">
                <a:latin typeface="Arial" panose="020B0604020202020204" pitchFamily="34" charset="0"/>
                <a:cs typeface="Arial" panose="020B0604020202020204" pitchFamily="34" charset="0"/>
              </a:rPr>
              <a:t>	</a:t>
            </a:r>
            <a:endParaRPr lang="pt-BR" sz="2800" dirty="0">
              <a:latin typeface="Arial" panose="020B0604020202020204" pitchFamily="34" charset="0"/>
              <a:cs typeface="Arial" panose="020B0604020202020204" pitchFamily="34" charset="0"/>
            </a:endParaRPr>
          </a:p>
        </p:txBody>
      </p:sp>
      <p:sp>
        <p:nvSpPr>
          <p:cNvPr id="9" name="CaixaDeTexto 8">
            <a:extLst>
              <a:ext uri="{FF2B5EF4-FFF2-40B4-BE49-F238E27FC236}">
                <a16:creationId xmlns:a16="http://schemas.microsoft.com/office/drawing/2014/main" id="{CE38EBD2-FA95-5D87-60A4-FD7BBFABAF7B}"/>
              </a:ext>
            </a:extLst>
          </p:cNvPr>
          <p:cNvSpPr txBox="1"/>
          <p:nvPr/>
        </p:nvSpPr>
        <p:spPr>
          <a:xfrm>
            <a:off x="341486" y="1572722"/>
            <a:ext cx="11509028" cy="3004669"/>
          </a:xfrm>
          <a:prstGeom prst="rect">
            <a:avLst/>
          </a:prstGeom>
          <a:noFill/>
        </p:spPr>
        <p:txBody>
          <a:bodyPr wrap="square">
            <a:spAutoFit/>
          </a:bodyPr>
          <a:lstStyle/>
          <a:p>
            <a:r>
              <a:rPr lang="pt-BR" sz="2400" kern="100" dirty="0">
                <a:effectLst/>
                <a:latin typeface="Arial" panose="020B0604020202020204" pitchFamily="34" charset="0"/>
                <a:ea typeface="Aptos" panose="020B0004020202020204" pitchFamily="34" charset="0"/>
                <a:cs typeface="Arial" panose="020B0604020202020204" pitchFamily="34" charset="0"/>
              </a:rPr>
              <a:t>	   </a:t>
            </a:r>
            <a:endParaRPr lang="pt-BR" dirty="0"/>
          </a:p>
          <a:p>
            <a:pPr algn="just"/>
            <a:r>
              <a:rPr lang="pt-BR" sz="2000" b="1" dirty="0">
                <a:latin typeface="Arial" panose="020B0604020202020204" pitchFamily="34" charset="0"/>
                <a:cs typeface="Arial" panose="020B0604020202020204" pitchFamily="34" charset="0"/>
              </a:rPr>
              <a:t>	Objetivo geral: Desenvolver competências para planejar, executar e validar inventários patrimoniais com segurança técnica e conformidade legal, abrangendo bens móveis, imóveis, intangíveis e materiais de almoxarifado, mediante aplicação de técnicas de contagem física, amostragem, auditoria patrimonial e conciliação físico-patrimonial-contábil, assegurando a integridade dos registros, a identificação das divergências, a rastreabilidade documental e a adequada evidenciação dos resultados perante o Controle Interno e o Controle Externo.</a:t>
            </a:r>
            <a:endParaRPr lang="pt-BR" sz="2000" dirty="0">
              <a:latin typeface="Arial" panose="020B0604020202020204" pitchFamily="34" charset="0"/>
              <a:cs typeface="Arial" panose="020B0604020202020204" pitchFamily="34" charset="0"/>
            </a:endParaRPr>
          </a:p>
          <a:p>
            <a:pPr algn="just">
              <a:lnSpc>
                <a:spcPct val="115000"/>
              </a:lnSpc>
              <a:spcAft>
                <a:spcPts val="800"/>
              </a:spcAft>
              <a:buNone/>
            </a:pPr>
            <a:endParaRPr lang="pt-BR" sz="2400" kern="100" dirty="0">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3228866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5209309" y="708339"/>
            <a:ext cx="6982690" cy="528034"/>
          </a:xfrm>
        </p:spPr>
        <p:txBody>
          <a:bodyPr>
            <a:noAutofit/>
          </a:bodyPr>
          <a:lstStyle/>
          <a:p>
            <a:pPr algn="just"/>
            <a:r>
              <a:rPr lang="pt-BR" sz="1800" b="1" dirty="0">
                <a:latin typeface="Arial" panose="020B0604020202020204" pitchFamily="34" charset="0"/>
                <a:cs typeface="Arial" panose="020B0604020202020204" pitchFamily="34" charset="0"/>
              </a:rPr>
              <a:t>                                         </a:t>
            </a:r>
            <a:r>
              <a:rPr lang="pt-BR" sz="1400" b="1" dirty="0">
                <a:solidFill>
                  <a:srgbClr val="FF0000"/>
                </a:solidFill>
                <a:latin typeface="Arial" panose="020B0604020202020204" pitchFamily="34" charset="0"/>
                <a:cs typeface="Arial" panose="020B0604020202020204" pitchFamily="34" charset="0"/>
              </a:rPr>
              <a:t>INVENTÁRIO FÍSICO e AUDITORIA PATRIMONIAL</a:t>
            </a:r>
          </a:p>
        </p:txBody>
      </p:sp>
      <p:sp>
        <p:nvSpPr>
          <p:cNvPr id="3" name="Espaço Reservado para Conteúdo 2"/>
          <p:cNvSpPr>
            <a:spLocks noGrp="1"/>
          </p:cNvSpPr>
          <p:nvPr>
            <p:ph idx="1"/>
          </p:nvPr>
        </p:nvSpPr>
        <p:spPr>
          <a:xfrm>
            <a:off x="838200" y="1236373"/>
            <a:ext cx="10608733" cy="4940590"/>
          </a:xfrm>
        </p:spPr>
        <p:txBody>
          <a:bodyPr>
            <a:normAutofit/>
          </a:bodyPr>
          <a:lstStyle/>
          <a:p>
            <a:pPr marL="0" indent="0">
              <a:buNone/>
            </a:pPr>
            <a:r>
              <a:rPr lang="pt-BR" b="1" dirty="0">
                <a:latin typeface="Arial" panose="020B0604020202020204" pitchFamily="34" charset="0"/>
                <a:cs typeface="Arial" panose="020B0604020202020204" pitchFamily="34" charset="0"/>
              </a:rPr>
              <a:t>Inventário Bens Permanente</a:t>
            </a:r>
          </a:p>
          <a:p>
            <a:pPr marL="0" indent="0">
              <a:buNone/>
            </a:pPr>
            <a:r>
              <a:rPr lang="pt-BR" b="1" dirty="0">
                <a:latin typeface="Arial" panose="020B0604020202020204" pitchFamily="34" charset="0"/>
                <a:cs typeface="Arial" panose="020B0604020202020204" pitchFamily="34" charset="0"/>
              </a:rPr>
              <a:t>Inventário Físico</a:t>
            </a:r>
          </a:p>
          <a:p>
            <a:pPr algn="just"/>
            <a:endParaRPr lang="pt-BR" dirty="0">
              <a:latin typeface="Arial" panose="020B0604020202020204" pitchFamily="34" charset="0"/>
              <a:cs typeface="Arial" panose="020B0604020202020204" pitchFamily="34" charset="0"/>
            </a:endParaRPr>
          </a:p>
          <a:p>
            <a:pPr algn="just"/>
            <a:r>
              <a:rPr lang="pt-BR" b="1" dirty="0">
                <a:latin typeface="Arial" panose="020B0604020202020204" pitchFamily="34" charset="0"/>
                <a:cs typeface="Arial" panose="020B0604020202020204" pitchFamily="34" charset="0"/>
              </a:rPr>
              <a:t>Previsão Legal: </a:t>
            </a:r>
            <a:r>
              <a:rPr lang="pt-BR" dirty="0">
                <a:latin typeface="Arial" panose="020B0604020202020204" pitchFamily="34" charset="0"/>
                <a:cs typeface="Arial" panose="020B0604020202020204" pitchFamily="34" charset="0"/>
              </a:rPr>
              <a:t>IN 205/88 Secretaria de Administração da Presidência da Republica</a:t>
            </a:r>
          </a:p>
          <a:p>
            <a:pPr algn="just"/>
            <a:r>
              <a:rPr lang="pt-BR" b="1" dirty="0">
                <a:latin typeface="Arial" panose="020B0604020202020204" pitchFamily="34" charset="0"/>
                <a:cs typeface="Arial" panose="020B0604020202020204" pitchFamily="34" charset="0"/>
              </a:rPr>
              <a:t>Conceito de Inventário: </a:t>
            </a:r>
            <a:r>
              <a:rPr lang="pt-BR" dirty="0">
                <a:latin typeface="Arial" panose="020B0604020202020204" pitchFamily="34" charset="0"/>
                <a:cs typeface="Arial" panose="020B0604020202020204" pitchFamily="34" charset="0"/>
              </a:rPr>
              <a:t> verificação da compatibilização da existência física de bens permanentes e de consumo com os registrados no Sistema de Controle.</a:t>
            </a:r>
          </a:p>
          <a:p>
            <a:pPr algn="just"/>
            <a:r>
              <a:rPr lang="pt-BR" b="1" dirty="0">
                <a:latin typeface="Arial" panose="020B0604020202020204" pitchFamily="34" charset="0"/>
                <a:cs typeface="Arial" panose="020B0604020202020204" pitchFamily="34" charset="0"/>
              </a:rPr>
              <a:t>Tipos de Inventário: </a:t>
            </a:r>
            <a:r>
              <a:rPr lang="pt-BR" dirty="0">
                <a:latin typeface="Arial" panose="020B0604020202020204" pitchFamily="34" charset="0"/>
                <a:cs typeface="Arial" panose="020B0604020202020204" pitchFamily="34" charset="0"/>
              </a:rPr>
              <a:t>Anual, eventual, inicial, extinção e transferência de responsabilidade.</a:t>
            </a:r>
          </a:p>
          <a:p>
            <a:pPr algn="just"/>
            <a:endParaRPr lang="pt-BR"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9465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6A56087-3775-F719-9650-6E532B872ED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47FB075-8D0D-8E37-9511-AF668D8F8D90}"/>
              </a:ext>
            </a:extLst>
          </p:cNvPr>
          <p:cNvSpPr>
            <a:spLocks noGrp="1"/>
          </p:cNvSpPr>
          <p:nvPr>
            <p:ph type="title"/>
          </p:nvPr>
        </p:nvSpPr>
        <p:spPr>
          <a:xfrm>
            <a:off x="5209309" y="708339"/>
            <a:ext cx="6982690" cy="528034"/>
          </a:xfrm>
        </p:spPr>
        <p:txBody>
          <a:bodyPr>
            <a:noAutofit/>
          </a:bodyPr>
          <a:lstStyle/>
          <a:p>
            <a:pPr algn="just"/>
            <a:r>
              <a:rPr lang="pt-BR" sz="1800" b="1" dirty="0">
                <a:latin typeface="Arial" panose="020B0604020202020204" pitchFamily="34" charset="0"/>
                <a:cs typeface="Arial" panose="020B0604020202020204" pitchFamily="34" charset="0"/>
              </a:rPr>
              <a:t>                                         </a:t>
            </a:r>
            <a:r>
              <a:rPr lang="pt-BR" sz="1400" b="1" dirty="0">
                <a:solidFill>
                  <a:srgbClr val="FF0000"/>
                </a:solidFill>
                <a:latin typeface="Arial" panose="020B0604020202020204" pitchFamily="34" charset="0"/>
                <a:cs typeface="Arial" panose="020B0604020202020204" pitchFamily="34" charset="0"/>
              </a:rPr>
              <a:t>INVENTÁRIO FÍSICO e AUDITORIA PATRIMONIAL</a:t>
            </a:r>
          </a:p>
        </p:txBody>
      </p:sp>
      <p:sp>
        <p:nvSpPr>
          <p:cNvPr id="3" name="Espaço Reservado para Conteúdo 2">
            <a:extLst>
              <a:ext uri="{FF2B5EF4-FFF2-40B4-BE49-F238E27FC236}">
                <a16:creationId xmlns:a16="http://schemas.microsoft.com/office/drawing/2014/main" id="{A973B31B-9D9B-61D5-8DB5-12B0DC331904}"/>
              </a:ext>
            </a:extLst>
          </p:cNvPr>
          <p:cNvSpPr>
            <a:spLocks noGrp="1"/>
          </p:cNvSpPr>
          <p:nvPr>
            <p:ph idx="1"/>
          </p:nvPr>
        </p:nvSpPr>
        <p:spPr>
          <a:xfrm>
            <a:off x="838200" y="1236373"/>
            <a:ext cx="10608733" cy="4940590"/>
          </a:xfrm>
        </p:spPr>
        <p:txBody>
          <a:bodyPr>
            <a:normAutofit/>
          </a:bodyPr>
          <a:lstStyle/>
          <a:p>
            <a:pPr marL="0" indent="0">
              <a:buNone/>
            </a:pPr>
            <a:r>
              <a:rPr lang="pt-BR" b="1" dirty="0">
                <a:latin typeface="Arial" panose="020B0604020202020204" pitchFamily="34" charset="0"/>
                <a:cs typeface="Arial" panose="020B0604020202020204" pitchFamily="34" charset="0"/>
              </a:rPr>
              <a:t>Inventário Bens Permanente</a:t>
            </a:r>
          </a:p>
          <a:p>
            <a:pPr marL="0" indent="0">
              <a:buNone/>
            </a:pPr>
            <a:r>
              <a:rPr lang="pt-BR" b="1" dirty="0">
                <a:latin typeface="Arial" panose="020B0604020202020204" pitchFamily="34" charset="0"/>
                <a:cs typeface="Arial" panose="020B0604020202020204" pitchFamily="34" charset="0"/>
              </a:rPr>
              <a:t>Inventário Físico pode abranger:</a:t>
            </a:r>
          </a:p>
          <a:p>
            <a:pPr marL="0" indent="0">
              <a:buNone/>
            </a:pPr>
            <a:endParaRPr lang="pt-BR" b="1" dirty="0">
              <a:latin typeface="Arial" panose="020B0604020202020204" pitchFamily="34" charset="0"/>
              <a:cs typeface="Arial" panose="020B0604020202020204" pitchFamily="34" charset="0"/>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Bens Móveis</a:t>
            </a:r>
          </a:p>
          <a:p>
            <a:pPr algn="just"/>
            <a:r>
              <a:rPr lang="pt-BR" dirty="0">
                <a:latin typeface="Arial" panose="020B0604020202020204" pitchFamily="34" charset="0"/>
                <a:cs typeface="Arial" panose="020B0604020202020204" pitchFamily="34" charset="0"/>
              </a:rPr>
              <a:t>Bens Imóveis</a:t>
            </a:r>
          </a:p>
          <a:p>
            <a:pPr algn="just"/>
            <a:r>
              <a:rPr lang="pt-BR" dirty="0">
                <a:latin typeface="Arial" panose="020B0604020202020204" pitchFamily="34" charset="0"/>
                <a:cs typeface="Arial" panose="020B0604020202020204" pitchFamily="34" charset="0"/>
              </a:rPr>
              <a:t>Almoxarifado</a:t>
            </a:r>
          </a:p>
          <a:p>
            <a:pPr algn="just"/>
            <a:r>
              <a:rPr lang="pt-BR" dirty="0">
                <a:latin typeface="Arial" panose="020B0604020202020204" pitchFamily="34" charset="0"/>
                <a:cs typeface="Arial" panose="020B0604020202020204" pitchFamily="34" charset="0"/>
              </a:rPr>
              <a:t>Intangíveis</a:t>
            </a:r>
          </a:p>
          <a:p>
            <a:pPr algn="just"/>
            <a:r>
              <a:rPr lang="pt-BR" dirty="0">
                <a:latin typeface="Arial" panose="020B0604020202020204" pitchFamily="34" charset="0"/>
                <a:cs typeface="Arial" panose="020B0604020202020204" pitchFamily="34" charset="0"/>
              </a:rPr>
              <a:t>Ou todos os grupos.</a:t>
            </a:r>
          </a:p>
          <a:p>
            <a:pPr algn="just"/>
            <a:endParaRPr lang="pt-BR"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9D2347E8-A46C-4690-F92D-1711261125D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27E0D0B2-93F6-2A47-1E8B-AD26EC48D03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66616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329054" y="708339"/>
            <a:ext cx="4862945" cy="528034"/>
          </a:xfrm>
        </p:spPr>
        <p:txBody>
          <a:bodyPr>
            <a:noAutofit/>
          </a:bodyPr>
          <a:lstStyle/>
          <a:p>
            <a:pPr algn="ctr"/>
            <a:r>
              <a:rPr lang="pt-BR" sz="2800" b="1" dirty="0">
                <a:latin typeface="Arial" panose="020B0604020202020204" pitchFamily="34" charset="0"/>
                <a:cs typeface="Arial" panose="020B0604020202020204" pitchFamily="34" charset="0"/>
              </a:rPr>
              <a:t> </a:t>
            </a:r>
            <a:r>
              <a:rPr lang="pt-BR" sz="1400" b="1" dirty="0">
                <a:solidFill>
                  <a:srgbClr val="FF0000"/>
                </a:solidFill>
                <a:latin typeface="Arial" panose="020B0604020202020204" pitchFamily="34" charset="0"/>
                <a:cs typeface="Arial" panose="020B0604020202020204" pitchFamily="34" charset="0"/>
              </a:rPr>
              <a:t>INVENTÁRIO FÍSICO e AUDITORIA PATRIMONIAL</a:t>
            </a:r>
            <a:endParaRPr lang="pt-BR" sz="14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0" y="1236373"/>
            <a:ext cx="12192000" cy="4940590"/>
          </a:xfrm>
        </p:spPr>
        <p:txBody>
          <a:bodyPr>
            <a:normAutofit/>
          </a:bodyPr>
          <a:lstStyle/>
          <a:p>
            <a:pPr marL="0" indent="0">
              <a:buNone/>
            </a:pPr>
            <a:r>
              <a:rPr lang="pt-BR" b="1" dirty="0">
                <a:latin typeface="Arial" panose="020B0604020202020204" pitchFamily="34" charset="0"/>
                <a:cs typeface="Arial" panose="020B0604020202020204" pitchFamily="34" charset="0"/>
              </a:rPr>
              <a:t>Inventário Bens Permanente</a:t>
            </a:r>
          </a:p>
          <a:p>
            <a:pPr marL="0" indent="0">
              <a:buNone/>
            </a:pPr>
            <a:r>
              <a:rPr lang="pt-BR" b="1" dirty="0">
                <a:latin typeface="Arial" panose="020B0604020202020204" pitchFamily="34" charset="0"/>
                <a:cs typeface="Arial" panose="020B0604020202020204" pitchFamily="34" charset="0"/>
              </a:rPr>
              <a:t>Inventário Físico – Etapas</a:t>
            </a:r>
          </a:p>
          <a:p>
            <a:pPr marL="0" indent="0" algn="just">
              <a:buNone/>
            </a:pPr>
            <a:endParaRPr lang="pt-BR" b="1" dirty="0">
              <a:latin typeface="Arial" panose="020B0604020202020204" pitchFamily="34" charset="0"/>
              <a:cs typeface="Arial" panose="020B0604020202020204" pitchFamily="34" charset="0"/>
            </a:endParaRPr>
          </a:p>
          <a:p>
            <a:pPr marL="0" indent="0" algn="just">
              <a:buNone/>
            </a:pPr>
            <a:r>
              <a:rPr lang="pt-BR" b="1" dirty="0">
                <a:latin typeface="Arial" panose="020B0604020202020204" pitchFamily="34" charset="0"/>
                <a:cs typeface="Arial" panose="020B0604020202020204" pitchFamily="34" charset="0"/>
              </a:rPr>
              <a:t> </a:t>
            </a:r>
            <a:r>
              <a:rPr lang="pt-BR" b="1" dirty="0" err="1">
                <a:latin typeface="Arial" panose="020B0604020202020204" pitchFamily="34" charset="0"/>
                <a:cs typeface="Arial" panose="020B0604020202020204" pitchFamily="34" charset="0"/>
              </a:rPr>
              <a:t>Pré</a:t>
            </a:r>
            <a:r>
              <a:rPr lang="pt-BR" b="1" dirty="0">
                <a:latin typeface="Arial" panose="020B0604020202020204" pitchFamily="34" charset="0"/>
                <a:cs typeface="Arial" panose="020B0604020202020204" pitchFamily="34" charset="0"/>
              </a:rPr>
              <a:t> Inventário</a:t>
            </a:r>
          </a:p>
          <a:p>
            <a:pPr algn="just"/>
            <a:r>
              <a:rPr lang="pt-BR" dirty="0">
                <a:latin typeface="Arial" panose="020B0604020202020204" pitchFamily="34" charset="0"/>
                <a:cs typeface="Arial" panose="020B0604020202020204" pitchFamily="34" charset="0"/>
              </a:rPr>
              <a:t>Prévia do inventário e consiste em conferência antecipada dos bens permanentes, a ser realizada pelos detentores da guarda e responsabilidade de bens permanentes.</a:t>
            </a:r>
          </a:p>
          <a:p>
            <a:pPr algn="just"/>
            <a:r>
              <a:rPr lang="pt-BR" dirty="0">
                <a:latin typeface="Arial" panose="020B0604020202020204" pitchFamily="34" charset="0"/>
                <a:cs typeface="Arial" panose="020B0604020202020204" pitchFamily="34" charset="0"/>
              </a:rPr>
              <a:t>Metodologia similar à utilizada no inventário anual, mas de forma resumida e simplificada, não sendo necessária a apresentação de relatório formal.  	</a:t>
            </a:r>
          </a:p>
          <a:p>
            <a:pPr marL="0" indent="0" algn="just">
              <a:buNone/>
            </a:pPr>
            <a:endParaRPr lang="pt-BR" b="1"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8966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426036" y="708339"/>
            <a:ext cx="4765964" cy="528034"/>
          </a:xfrm>
        </p:spPr>
        <p:txBody>
          <a:bodyPr>
            <a:noAutofit/>
          </a:bodyPr>
          <a:lstStyle/>
          <a:p>
            <a:pPr algn="just"/>
            <a:r>
              <a:rPr lang="pt-BR" sz="2000" b="1" dirty="0">
                <a:latin typeface="Arial" panose="020B0604020202020204" pitchFamily="34" charset="0"/>
                <a:cs typeface="Arial" panose="020B0604020202020204" pitchFamily="34" charset="0"/>
              </a:rPr>
              <a:t> </a:t>
            </a:r>
            <a:r>
              <a:rPr lang="pt-BR" sz="1400" b="1" dirty="0">
                <a:solidFill>
                  <a:srgbClr val="FF0000"/>
                </a:solidFill>
                <a:latin typeface="Arial" panose="020B0604020202020204" pitchFamily="34" charset="0"/>
                <a:cs typeface="Arial" panose="020B0604020202020204" pitchFamily="34" charset="0"/>
              </a:rPr>
              <a:t>INVENTÁRIO FÍSICO e AUDITORIA PATRIMONIAL</a:t>
            </a:r>
            <a:endParaRPr lang="pt-BR" sz="14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38200" y="1236373"/>
            <a:ext cx="10608733" cy="4940590"/>
          </a:xfrm>
        </p:spPr>
        <p:txBody>
          <a:bodyPr>
            <a:normAutofit/>
          </a:bodyPr>
          <a:lstStyle/>
          <a:p>
            <a:pPr marL="0" indent="0">
              <a:buNone/>
            </a:pPr>
            <a:r>
              <a:rPr lang="pt-BR" b="1" dirty="0">
                <a:latin typeface="Arial" panose="020B0604020202020204" pitchFamily="34" charset="0"/>
                <a:cs typeface="Arial" panose="020B0604020202020204" pitchFamily="34" charset="0"/>
              </a:rPr>
              <a:t>Inventário Bens Permanente</a:t>
            </a:r>
          </a:p>
          <a:p>
            <a:pPr marL="0" indent="0">
              <a:buNone/>
            </a:pPr>
            <a:r>
              <a:rPr lang="pt-BR" b="1" dirty="0">
                <a:latin typeface="Arial" panose="020B0604020202020204" pitchFamily="34" charset="0"/>
                <a:cs typeface="Arial" panose="020B0604020202020204" pitchFamily="34" charset="0"/>
              </a:rPr>
              <a:t>Inventário Físico – Etapas</a:t>
            </a:r>
          </a:p>
          <a:p>
            <a:pPr marL="0" indent="0" algn="just">
              <a:buNone/>
            </a:pPr>
            <a:r>
              <a:rPr lang="pt-BR" b="1" dirty="0">
                <a:latin typeface="Arial" panose="020B0604020202020204" pitchFamily="34" charset="0"/>
                <a:cs typeface="Arial" panose="020B0604020202020204" pitchFamily="34" charset="0"/>
              </a:rPr>
              <a:t>Comissão de Inventário</a:t>
            </a:r>
          </a:p>
          <a:p>
            <a:pPr marL="0" indent="0" algn="just">
              <a:buNone/>
            </a:pPr>
            <a:endParaRPr lang="pt-BR" b="1" dirty="0">
              <a:latin typeface="Arial" panose="020B0604020202020204" pitchFamily="34" charset="0"/>
              <a:cs typeface="Arial" panose="020B0604020202020204" pitchFamily="34" charset="0"/>
            </a:endParaRPr>
          </a:p>
          <a:p>
            <a:pPr algn="just"/>
            <a:r>
              <a:rPr lang="pt-BR" dirty="0">
                <a:latin typeface="Arial" panose="020B0604020202020204" pitchFamily="34" charset="0"/>
                <a:cs typeface="Arial" panose="020B0604020202020204" pitchFamily="34" charset="0"/>
              </a:rPr>
              <a:t>Designada pelo Prefeito, Diretoria Geral,  comissões para os inventários anuais e eventuais de bens de consumo, por meio de portaria.</a:t>
            </a:r>
          </a:p>
          <a:p>
            <a:pPr algn="just"/>
            <a:r>
              <a:rPr lang="pt-BR" dirty="0">
                <a:latin typeface="Arial" panose="020B0604020202020204" pitchFamily="34" charset="0"/>
                <a:cs typeface="Arial" panose="020B0604020202020204" pitchFamily="34" charset="0"/>
              </a:rPr>
              <a:t>Composição: Presidente 1, Supervisor 1, Inventariantes 4.</a:t>
            </a:r>
          </a:p>
          <a:p>
            <a:pPr algn="just"/>
            <a:r>
              <a:rPr lang="pt-BR" dirty="0">
                <a:latin typeface="Arial" panose="020B0604020202020204" pitchFamily="34" charset="0"/>
                <a:cs typeface="Arial" panose="020B0604020202020204" pitchFamily="34" charset="0"/>
              </a:rPr>
              <a:t>Renovação da comissão: 2/3   	</a:t>
            </a:r>
          </a:p>
          <a:p>
            <a:pPr marL="0" indent="0" algn="just">
              <a:buNone/>
            </a:pPr>
            <a:r>
              <a:rPr lang="pt-BR" dirty="0">
                <a:latin typeface="Arial" panose="020B0604020202020204" pitchFamily="34" charset="0"/>
                <a:cs typeface="Arial" panose="020B0604020202020204" pitchFamily="34" charset="0"/>
              </a:rPr>
              <a:t>	</a:t>
            </a:r>
          </a:p>
          <a:p>
            <a:pPr algn="just"/>
            <a:endParaRPr lang="pt-BR"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83238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162800" y="570887"/>
            <a:ext cx="4627418" cy="528034"/>
          </a:xfrm>
        </p:spPr>
        <p:txBody>
          <a:bodyPr>
            <a:normAutofit fontScale="90000"/>
          </a:bodyPr>
          <a:lstStyle/>
          <a:p>
            <a:pPr algn="ctr"/>
            <a:r>
              <a:rPr lang="pt-BR" sz="3200" b="1" dirty="0">
                <a:latin typeface="Arial" panose="020B0604020202020204" pitchFamily="34" charset="0"/>
                <a:cs typeface="Arial" panose="020B0604020202020204" pitchFamily="34" charset="0"/>
              </a:rPr>
              <a:t> </a:t>
            </a:r>
            <a:r>
              <a:rPr lang="pt-BR" sz="1600" b="1" dirty="0">
                <a:solidFill>
                  <a:srgbClr val="FF0000"/>
                </a:solidFill>
                <a:latin typeface="Arial" panose="020B0604020202020204" pitchFamily="34" charset="0"/>
                <a:cs typeface="Arial" panose="020B0604020202020204" pitchFamily="34" charset="0"/>
              </a:rPr>
              <a:t>INVENTÁRIO FÍSICO e AUDITORIA PATRIMONIAL</a:t>
            </a:r>
            <a:endParaRPr lang="pt-BR" sz="1600" b="1" dirty="0">
              <a:latin typeface="Arial" panose="020B0604020202020204" pitchFamily="34" charset="0"/>
              <a:cs typeface="Arial" panose="020B0604020202020204" pitchFamily="34" charset="0"/>
            </a:endParaRPr>
          </a:p>
        </p:txBody>
      </p:sp>
      <p:pic>
        <p:nvPicPr>
          <p:cNvPr id="6" name="Espaço Reservado para Conteúdo 5"/>
          <p:cNvPicPr>
            <a:picLocks noGrp="1" noChangeAspect="1"/>
          </p:cNvPicPr>
          <p:nvPr>
            <p:ph idx="1"/>
          </p:nvPr>
        </p:nvPicPr>
        <p:blipFill>
          <a:blip r:embed="rId3"/>
          <a:stretch>
            <a:fillRect/>
          </a:stretch>
        </p:blipFill>
        <p:spPr>
          <a:xfrm>
            <a:off x="547967" y="1625110"/>
            <a:ext cx="11096066" cy="4913802"/>
          </a:xfrm>
          <a:prstGeom prst="rect">
            <a:avLst/>
          </a:prstGeom>
        </p:spPr>
      </p:pic>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p:cNvSpPr/>
          <p:nvPr/>
        </p:nvSpPr>
        <p:spPr>
          <a:xfrm>
            <a:off x="780663" y="974763"/>
            <a:ext cx="9615133"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Designar a Comissão de Inventário Bens Permanentes</a:t>
            </a:r>
            <a:endParaRPr kumimoji="0" lang="pt-B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4234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6968835" y="708339"/>
            <a:ext cx="4478097" cy="528034"/>
          </a:xfrm>
        </p:spPr>
        <p:txBody>
          <a:bodyPr>
            <a:normAutofit/>
          </a:bodyPr>
          <a:lstStyle/>
          <a:p>
            <a:pPr algn="r"/>
            <a:r>
              <a:rPr lang="pt-BR" sz="1400" b="1" dirty="0">
                <a:latin typeface="Arial" panose="020B0604020202020204" pitchFamily="34" charset="0"/>
                <a:cs typeface="Arial" panose="020B0604020202020204" pitchFamily="34" charset="0"/>
              </a:rPr>
              <a:t> </a:t>
            </a:r>
            <a:r>
              <a:rPr lang="pt-BR" sz="1400" b="1" dirty="0">
                <a:solidFill>
                  <a:srgbClr val="FF0000"/>
                </a:solidFill>
                <a:latin typeface="Arial" panose="020B0604020202020204" pitchFamily="34" charset="0"/>
                <a:cs typeface="Arial" panose="020B0604020202020204" pitchFamily="34" charset="0"/>
              </a:rPr>
              <a:t>INVENTÁRIO FÍSICO e AUDITORIA PATRIMONIAL</a:t>
            </a:r>
            <a:endParaRPr lang="pt-BR" sz="14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38200" y="1115122"/>
            <a:ext cx="10608733" cy="5061841"/>
          </a:xfrm>
        </p:spPr>
        <p:txBody>
          <a:bodyPr>
            <a:noAutofit/>
          </a:bodyPr>
          <a:lstStyle/>
          <a:p>
            <a:pPr marL="0" indent="0" algn="ctr">
              <a:buNone/>
            </a:pPr>
            <a:r>
              <a:rPr lang="pt-BR" sz="2400" b="1" dirty="0">
                <a:latin typeface="Arial" panose="020B0604020202020204" pitchFamily="34" charset="0"/>
                <a:cs typeface="Arial" panose="020B0604020202020204" pitchFamily="34" charset="0"/>
              </a:rPr>
              <a:t>Definir como será elaborado o Inventário.</a:t>
            </a:r>
          </a:p>
          <a:p>
            <a:pPr marL="0" indent="0" algn="ctr">
              <a:buNone/>
            </a:pPr>
            <a:endParaRPr lang="pt-BR" sz="2400" b="1" dirty="0">
              <a:latin typeface="Arial" panose="020B0604020202020204" pitchFamily="34" charset="0"/>
              <a:cs typeface="Arial" panose="020B0604020202020204" pitchFamily="34" charset="0"/>
            </a:endParaRPr>
          </a:p>
          <a:p>
            <a:pPr marL="0" indent="0">
              <a:buNone/>
            </a:pPr>
            <a:r>
              <a:rPr lang="pt-BR" sz="2400" b="1" dirty="0">
                <a:latin typeface="Arial" panose="020B0604020202020204" pitchFamily="34" charset="0"/>
                <a:cs typeface="Arial" panose="020B0604020202020204" pitchFamily="34" charset="0"/>
              </a:rPr>
              <a:t>        </a:t>
            </a:r>
            <a:r>
              <a:rPr lang="pt-BR" sz="2400" b="1" dirty="0" err="1">
                <a:latin typeface="Arial" panose="020B0604020202020204" pitchFamily="34" charset="0"/>
                <a:cs typeface="Arial" panose="020B0604020202020204" pitchFamily="34" charset="0"/>
              </a:rPr>
              <a:t>Pré</a:t>
            </a:r>
            <a:r>
              <a:rPr lang="pt-BR" sz="2400" b="1" dirty="0">
                <a:latin typeface="Arial" panose="020B0604020202020204" pitchFamily="34" charset="0"/>
                <a:cs typeface="Arial" panose="020B0604020202020204" pitchFamily="34" charset="0"/>
              </a:rPr>
              <a:t> Inventário?</a:t>
            </a:r>
          </a:p>
          <a:p>
            <a:pPr marL="0" indent="0" algn="just">
              <a:buNone/>
            </a:pPr>
            <a:r>
              <a:rPr lang="pt-BR" sz="2400" b="1" dirty="0">
                <a:latin typeface="Arial" panose="020B0604020202020204" pitchFamily="34" charset="0"/>
                <a:cs typeface="Arial" panose="020B0604020202020204" pitchFamily="34" charset="0"/>
              </a:rPr>
              <a:t>        Na totalidade dos Itens do Patrimônio? </a:t>
            </a:r>
          </a:p>
          <a:p>
            <a:pPr marL="0" indent="0" algn="just">
              <a:buNone/>
            </a:pPr>
            <a:r>
              <a:rPr lang="pt-BR" sz="2400" b="1" dirty="0">
                <a:latin typeface="Arial" panose="020B0604020202020204" pitchFamily="34" charset="0"/>
                <a:cs typeface="Arial" panose="020B0604020202020204" pitchFamily="34" charset="0"/>
              </a:rPr>
              <a:t>        Por amostragem dos Bens Patrimoniais?</a:t>
            </a:r>
          </a:p>
          <a:p>
            <a:pPr marL="0" indent="0" algn="just">
              <a:buNone/>
            </a:pPr>
            <a:r>
              <a:rPr lang="pt-BR" sz="2400" b="1" dirty="0">
                <a:latin typeface="Arial" panose="020B0604020202020204" pitchFamily="34" charset="0"/>
                <a:cs typeface="Arial" panose="020B0604020202020204" pitchFamily="34" charset="0"/>
              </a:rPr>
              <a:t>              =20% do Bens Patrimoniais mais valiosos</a:t>
            </a:r>
          </a:p>
          <a:p>
            <a:pPr marL="0" indent="0" algn="just">
              <a:buNone/>
            </a:pPr>
            <a:r>
              <a:rPr lang="pt-BR" sz="2400" b="1" dirty="0">
                <a:latin typeface="Arial" panose="020B0604020202020204" pitchFamily="34" charset="0"/>
                <a:cs typeface="Arial" panose="020B0604020202020204" pitchFamily="34" charset="0"/>
              </a:rPr>
              <a:t>              =80% dos Setores que mais apresentaram problemas com os bens patrimoniais em inventários anteriores.</a:t>
            </a:r>
          </a:p>
          <a:p>
            <a:pPr marL="457200" lvl="1" indent="0" algn="just">
              <a:buNone/>
            </a:pPr>
            <a:r>
              <a:rPr lang="pt-BR" b="1" dirty="0">
                <a:latin typeface="Arial" panose="020B0604020202020204" pitchFamily="34" charset="0"/>
                <a:cs typeface="Arial" panose="020B0604020202020204" pitchFamily="34" charset="0"/>
              </a:rPr>
              <a:t>          =10% dos Setores em Geral</a:t>
            </a:r>
          </a:p>
          <a:p>
            <a:pPr marL="457200" lvl="1" indent="0" algn="just">
              <a:buNone/>
            </a:pPr>
            <a:r>
              <a:rPr lang="pt-BR" b="1" dirty="0">
                <a:latin typeface="Arial" panose="020B0604020202020204" pitchFamily="34" charset="0"/>
                <a:cs typeface="Arial" panose="020B0604020202020204" pitchFamily="34" charset="0"/>
              </a:rPr>
              <a:t>	     =100% dos setores que não fizeram o </a:t>
            </a:r>
            <a:r>
              <a:rPr lang="pt-BR" b="1" dirty="0" err="1">
                <a:latin typeface="Arial" panose="020B0604020202020204" pitchFamily="34" charset="0"/>
                <a:cs typeface="Arial" panose="020B0604020202020204" pitchFamily="34" charset="0"/>
              </a:rPr>
              <a:t>pré</a:t>
            </a:r>
            <a:r>
              <a:rPr lang="pt-BR" b="1" dirty="0">
                <a:latin typeface="Arial" panose="020B0604020202020204" pitchFamily="34" charset="0"/>
                <a:cs typeface="Arial" panose="020B0604020202020204" pitchFamily="34" charset="0"/>
              </a:rPr>
              <a:t> inventário</a:t>
            </a:r>
          </a:p>
          <a:p>
            <a:pPr marL="457200" lvl="1" indent="0" algn="just">
              <a:buNone/>
            </a:pPr>
            <a:r>
              <a:rPr lang="pt-BR" b="1" dirty="0">
                <a:latin typeface="Arial" panose="020B0604020202020204" pitchFamily="34" charset="0"/>
                <a:cs typeface="Arial" panose="020B0604020202020204" pitchFamily="34" charset="0"/>
              </a:rPr>
              <a:t>          Sorteio dos setores com data e hora marcada, com a presença das autoridades da Prefeitura e formalizado através de Ata.</a:t>
            </a:r>
          </a:p>
          <a:p>
            <a:pPr marL="457200" lvl="1" indent="0" algn="just">
              <a:buNone/>
            </a:pPr>
            <a:r>
              <a:rPr lang="pt-BR" b="1" dirty="0">
                <a:latin typeface="Arial" panose="020B0604020202020204" pitchFamily="34" charset="0"/>
                <a:cs typeface="Arial" panose="020B0604020202020204" pitchFamily="34" charset="0"/>
              </a:rPr>
              <a:t>	     </a:t>
            </a: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68987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708339"/>
            <a:ext cx="11446933" cy="528034"/>
          </a:xfrm>
        </p:spPr>
        <p:txBody>
          <a:bodyPr>
            <a:normAutofit fontScale="90000"/>
          </a:bodyPr>
          <a:lstStyle/>
          <a:p>
            <a:pPr algn="ctr"/>
            <a:r>
              <a:rPr lang="pt-BR" sz="2000" b="1" dirty="0">
                <a:latin typeface="Arial" panose="020B0604020202020204" pitchFamily="34" charset="0"/>
                <a:cs typeface="Arial" panose="020B0604020202020204" pitchFamily="34" charset="0"/>
              </a:rPr>
              <a:t>INVENTÁRIO CADASTRAMENTO e CONTROLE                                       </a:t>
            </a: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endParaRPr lang="pt-BR" sz="20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38200" y="1236373"/>
            <a:ext cx="10608733" cy="4940590"/>
          </a:xfrm>
        </p:spPr>
        <p:txBody>
          <a:bodyPr>
            <a:normAutofit lnSpcReduction="10000"/>
          </a:bodyPr>
          <a:lstStyle/>
          <a:p>
            <a:pPr algn="just"/>
            <a:endParaRPr lang="pt-BR" dirty="0">
              <a:latin typeface="Arial" panose="020B0604020202020204" pitchFamily="34" charset="0"/>
              <a:cs typeface="Arial" panose="020B0604020202020204" pitchFamily="34" charset="0"/>
            </a:endParaRPr>
          </a:p>
          <a:p>
            <a:pPr marL="0" indent="0" algn="ctr">
              <a:buNone/>
            </a:pPr>
            <a:r>
              <a:rPr lang="pt-BR" sz="2000" b="1" dirty="0">
                <a:latin typeface="Arial" panose="020B0604020202020204" pitchFamily="34" charset="0"/>
                <a:cs typeface="Arial" panose="020B0604020202020204" pitchFamily="34" charset="0"/>
              </a:rPr>
              <a:t>Definir como será elaborado o Inventário.</a:t>
            </a:r>
          </a:p>
          <a:p>
            <a:pPr marL="457200" lvl="1" indent="0" algn="just">
              <a:buNone/>
            </a:pPr>
            <a:endParaRPr lang="pt-BR" sz="2000" b="1" dirty="0">
              <a:latin typeface="Arial" panose="020B0604020202020204" pitchFamily="34" charset="0"/>
              <a:cs typeface="Arial" panose="020B0604020202020204" pitchFamily="34" charset="0"/>
            </a:endParaRPr>
          </a:p>
          <a:p>
            <a:pPr marL="457200" lvl="1" indent="0" algn="just">
              <a:buNone/>
            </a:pPr>
            <a:r>
              <a:rPr lang="pt-BR" sz="2000" b="1" dirty="0">
                <a:latin typeface="Arial" panose="020B0604020202020204" pitchFamily="34" charset="0"/>
                <a:cs typeface="Arial" panose="020B0604020202020204" pitchFamily="34" charset="0"/>
              </a:rPr>
              <a:t>	    =25% no 1º ano de mandato. Verificado fisicamente</a:t>
            </a:r>
          </a:p>
          <a:p>
            <a:pPr marL="457200" lvl="1" indent="0" algn="just">
              <a:buNone/>
            </a:pPr>
            <a:r>
              <a:rPr lang="pt-BR" sz="2000" b="1" dirty="0">
                <a:latin typeface="Arial" panose="020B0604020202020204" pitchFamily="34" charset="0"/>
                <a:cs typeface="Arial" panose="020B0604020202020204" pitchFamily="34" charset="0"/>
              </a:rPr>
              <a:t>                      75% Restante por amostragem </a:t>
            </a:r>
          </a:p>
          <a:p>
            <a:pPr marL="457200" lvl="1" indent="0" algn="just">
              <a:buNone/>
            </a:pPr>
            <a:r>
              <a:rPr lang="pt-BR" sz="2000" b="1" dirty="0">
                <a:latin typeface="Arial" panose="020B0604020202020204" pitchFamily="34" charset="0"/>
                <a:cs typeface="Arial" panose="020B0604020202020204" pitchFamily="34" charset="0"/>
              </a:rPr>
              <a:t> </a:t>
            </a:r>
          </a:p>
          <a:p>
            <a:pPr marL="457200" lvl="1" indent="0" algn="just">
              <a:buNone/>
            </a:pPr>
            <a:r>
              <a:rPr lang="pt-BR" sz="2000" b="1" dirty="0">
                <a:latin typeface="Arial" panose="020B0604020202020204" pitchFamily="34" charset="0"/>
                <a:cs typeface="Arial" panose="020B0604020202020204" pitchFamily="34" charset="0"/>
              </a:rPr>
              <a:t>          =25% no 2º ano de mandato. Verificado fisicamente</a:t>
            </a:r>
          </a:p>
          <a:p>
            <a:pPr marL="457200" lvl="1" indent="0" algn="just">
              <a:buNone/>
            </a:pPr>
            <a:r>
              <a:rPr lang="pt-BR" sz="2000" b="1" dirty="0">
                <a:latin typeface="Arial" panose="020B0604020202020204" pitchFamily="34" charset="0"/>
                <a:cs typeface="Arial" panose="020B0604020202020204" pitchFamily="34" charset="0"/>
              </a:rPr>
              <a:t>		 75% Restante por amostragem	</a:t>
            </a:r>
          </a:p>
          <a:p>
            <a:pPr marL="457200" lvl="1" indent="0" algn="just">
              <a:buNone/>
            </a:pPr>
            <a:r>
              <a:rPr lang="pt-BR" sz="2000" b="1" dirty="0">
                <a:latin typeface="Arial" panose="020B0604020202020204" pitchFamily="34" charset="0"/>
                <a:cs typeface="Arial" panose="020B0604020202020204" pitchFamily="34" charset="0"/>
              </a:rPr>
              <a:t> </a:t>
            </a:r>
          </a:p>
          <a:p>
            <a:pPr marL="457200" lvl="1" indent="0" algn="just">
              <a:buNone/>
            </a:pPr>
            <a:r>
              <a:rPr lang="pt-BR" sz="2000" b="1" dirty="0">
                <a:latin typeface="Arial" panose="020B0604020202020204" pitchFamily="34" charset="0"/>
                <a:cs typeface="Arial" panose="020B0604020202020204" pitchFamily="34" charset="0"/>
              </a:rPr>
              <a:t>          =25% no 3º ano de mandato. Verificado fisicamente	</a:t>
            </a:r>
          </a:p>
          <a:p>
            <a:pPr marL="457200" lvl="1" indent="0" algn="just">
              <a:buNone/>
            </a:pPr>
            <a:r>
              <a:rPr lang="pt-BR" sz="2000" b="1" dirty="0">
                <a:latin typeface="Arial" panose="020B0604020202020204" pitchFamily="34" charset="0"/>
                <a:cs typeface="Arial" panose="020B0604020202020204" pitchFamily="34" charset="0"/>
              </a:rPr>
              <a:t>                     75% Restante por amostragem</a:t>
            </a:r>
          </a:p>
          <a:p>
            <a:pPr marL="457200" lvl="1" indent="0" algn="just">
              <a:buNone/>
            </a:pPr>
            <a:endParaRPr lang="pt-BR" sz="2000" b="1" dirty="0">
              <a:latin typeface="Arial" panose="020B0604020202020204" pitchFamily="34" charset="0"/>
              <a:cs typeface="Arial" panose="020B0604020202020204" pitchFamily="34" charset="0"/>
            </a:endParaRPr>
          </a:p>
          <a:p>
            <a:pPr marL="457200" lvl="1" indent="0" algn="just">
              <a:buNone/>
            </a:pPr>
            <a:r>
              <a:rPr lang="pt-BR" sz="2000" b="1" dirty="0">
                <a:latin typeface="Arial" panose="020B0604020202020204" pitchFamily="34" charset="0"/>
                <a:cs typeface="Arial" panose="020B0604020202020204" pitchFamily="34" charset="0"/>
              </a:rPr>
              <a:t>	    =25% no 4º ano de mandato. Verificado fisicamente</a:t>
            </a:r>
          </a:p>
          <a:p>
            <a:pPr marL="457200" lvl="1" indent="0" algn="just">
              <a:buNone/>
            </a:pPr>
            <a:r>
              <a:rPr lang="pt-BR" sz="2000" b="1" dirty="0">
                <a:latin typeface="Arial" panose="020B0604020202020204" pitchFamily="34" charset="0"/>
                <a:cs typeface="Arial" panose="020B0604020202020204" pitchFamily="34" charset="0"/>
              </a:rPr>
              <a:t>                     75% Restante por amostragem	</a:t>
            </a:r>
          </a:p>
          <a:p>
            <a:pPr marL="457200" lvl="1" indent="0" algn="just">
              <a:buNone/>
            </a:pPr>
            <a:r>
              <a:rPr lang="pt-BR" sz="2000" b="1" dirty="0">
                <a:latin typeface="Arial" panose="020B0604020202020204" pitchFamily="34" charset="0"/>
                <a:cs typeface="Arial" panose="020B0604020202020204" pitchFamily="34" charset="0"/>
              </a:rPr>
              <a:t>		</a:t>
            </a: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03337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D9AA169-7E9E-0C53-7468-D8F3F7AC0FB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B16C37E-C299-DF2E-36DB-E92AB53CC145}"/>
              </a:ext>
            </a:extLst>
          </p:cNvPr>
          <p:cNvSpPr>
            <a:spLocks noGrp="1"/>
          </p:cNvSpPr>
          <p:nvPr>
            <p:ph type="title"/>
          </p:nvPr>
        </p:nvSpPr>
        <p:spPr>
          <a:xfrm>
            <a:off x="780663" y="708339"/>
            <a:ext cx="10666270" cy="528034"/>
          </a:xfrm>
        </p:spPr>
        <p:txBody>
          <a:bodyPr>
            <a:normAutofit fontScale="90000"/>
          </a:bodyPr>
          <a:lstStyle/>
          <a:p>
            <a:pPr algn="ctr"/>
            <a:r>
              <a:rPr lang="pt-BR" sz="2000" b="1" dirty="0">
                <a:latin typeface="Arial" panose="020B0604020202020204" pitchFamily="34" charset="0"/>
                <a:cs typeface="Arial" panose="020B0604020202020204" pitchFamily="34" charset="0"/>
              </a:rPr>
              <a:t>INVENTÁRIO e CONTROLE                                                            </a:t>
            </a: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endParaRPr lang="pt-BR" sz="2000" b="1" dirty="0">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FB7D5D5F-1F92-759F-2D44-0E5C90B1AE47}"/>
              </a:ext>
            </a:extLst>
          </p:cNvPr>
          <p:cNvSpPr>
            <a:spLocks noGrp="1"/>
          </p:cNvSpPr>
          <p:nvPr>
            <p:ph idx="1"/>
          </p:nvPr>
        </p:nvSpPr>
        <p:spPr>
          <a:xfrm>
            <a:off x="838200" y="1236373"/>
            <a:ext cx="10608733" cy="4940590"/>
          </a:xfrm>
        </p:spPr>
        <p:txBody>
          <a:bodyPr>
            <a:normAutofit fontScale="92500" lnSpcReduction="10000"/>
          </a:bodyPr>
          <a:lstStyle/>
          <a:p>
            <a:pPr algn="just"/>
            <a:endParaRPr lang="pt-BR" dirty="0">
              <a:latin typeface="Arial" panose="020B0604020202020204" pitchFamily="34" charset="0"/>
              <a:cs typeface="Arial" panose="020B0604020202020204" pitchFamily="34" charset="0"/>
            </a:endParaRPr>
          </a:p>
          <a:p>
            <a:pPr>
              <a:lnSpc>
                <a:spcPct val="115000"/>
              </a:lnSpc>
              <a:spcAft>
                <a:spcPts val="800"/>
              </a:spcAft>
              <a:buNone/>
            </a:pPr>
            <a:r>
              <a:rPr lang="pt-BR" sz="2200" b="1" kern="100" dirty="0">
                <a:effectLst/>
                <a:latin typeface="Arial" panose="020B0604020202020204" pitchFamily="34" charset="0"/>
                <a:ea typeface="Aptos" panose="020B0004020202020204" pitchFamily="34" charset="0"/>
                <a:cs typeface="Arial" panose="020B0604020202020204" pitchFamily="34" charset="0"/>
              </a:rPr>
              <a:t>Procedimentos previamente definidos</a:t>
            </a:r>
            <a:endParaRPr lang="pt-BR" sz="22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2200" kern="100" dirty="0">
                <a:effectLst/>
                <a:latin typeface="Arial" panose="020B0604020202020204" pitchFamily="34" charset="0"/>
                <a:ea typeface="Aptos" panose="020B0004020202020204" pitchFamily="34" charset="0"/>
                <a:cs typeface="Arial" panose="020B0604020202020204" pitchFamily="34" charset="0"/>
              </a:rPr>
              <a:t>A comissão deve receber roteiro contendo:</a:t>
            </a:r>
          </a:p>
          <a:p>
            <a:pPr marL="342900" lvl="0" indent="-342900">
              <a:lnSpc>
                <a:spcPct val="115000"/>
              </a:lnSpc>
              <a:spcAft>
                <a:spcPts val="800"/>
              </a:spcAft>
              <a:buSzPts val="1000"/>
              <a:buFont typeface="Symbol" panose="05050102010706020507" pitchFamily="18" charset="2"/>
              <a:buChar char=""/>
              <a:tabLst>
                <a:tab pos="457200" algn="l"/>
              </a:tabLst>
            </a:pPr>
            <a:r>
              <a:rPr lang="pt-BR" sz="2200" kern="100" dirty="0">
                <a:effectLst/>
                <a:latin typeface="Arial" panose="020B0604020202020204" pitchFamily="34" charset="0"/>
                <a:ea typeface="Aptos" panose="020B0004020202020204" pitchFamily="34" charset="0"/>
                <a:cs typeface="Arial" panose="020B0604020202020204" pitchFamily="34" charset="0"/>
              </a:rPr>
              <a:t>o que contar; </a:t>
            </a:r>
          </a:p>
          <a:p>
            <a:pPr marL="342900" lvl="0" indent="-342900">
              <a:lnSpc>
                <a:spcPct val="115000"/>
              </a:lnSpc>
              <a:spcAft>
                <a:spcPts val="800"/>
              </a:spcAft>
              <a:buSzPts val="1000"/>
              <a:buFont typeface="Symbol" panose="05050102010706020507" pitchFamily="18" charset="2"/>
              <a:buChar char=""/>
              <a:tabLst>
                <a:tab pos="457200" algn="l"/>
              </a:tabLst>
            </a:pPr>
            <a:r>
              <a:rPr lang="pt-BR" sz="2200" kern="100" dirty="0">
                <a:effectLst/>
                <a:latin typeface="Arial" panose="020B0604020202020204" pitchFamily="34" charset="0"/>
                <a:ea typeface="Aptos" panose="020B0004020202020204" pitchFamily="34" charset="0"/>
                <a:cs typeface="Arial" panose="020B0604020202020204" pitchFamily="34" charset="0"/>
              </a:rPr>
              <a:t>como contar; </a:t>
            </a:r>
          </a:p>
          <a:p>
            <a:pPr marL="342900" lvl="0" indent="-342900">
              <a:lnSpc>
                <a:spcPct val="115000"/>
              </a:lnSpc>
              <a:spcAft>
                <a:spcPts val="800"/>
              </a:spcAft>
              <a:buSzPts val="1000"/>
              <a:buFont typeface="Symbol" panose="05050102010706020507" pitchFamily="18" charset="2"/>
              <a:buChar char=""/>
              <a:tabLst>
                <a:tab pos="457200" algn="l"/>
              </a:tabLst>
            </a:pPr>
            <a:r>
              <a:rPr lang="pt-BR" sz="2200" kern="100" dirty="0">
                <a:effectLst/>
                <a:latin typeface="Arial" panose="020B0604020202020204" pitchFamily="34" charset="0"/>
                <a:ea typeface="Aptos" panose="020B0004020202020204" pitchFamily="34" charset="0"/>
                <a:cs typeface="Arial" panose="020B0604020202020204" pitchFamily="34" charset="0"/>
              </a:rPr>
              <a:t>como identificar; </a:t>
            </a:r>
          </a:p>
          <a:p>
            <a:pPr marL="342900" lvl="0" indent="-342900">
              <a:lnSpc>
                <a:spcPct val="115000"/>
              </a:lnSpc>
              <a:spcAft>
                <a:spcPts val="800"/>
              </a:spcAft>
              <a:buSzPts val="1000"/>
              <a:buFont typeface="Symbol" panose="05050102010706020507" pitchFamily="18" charset="2"/>
              <a:buChar char=""/>
              <a:tabLst>
                <a:tab pos="457200" algn="l"/>
              </a:tabLst>
            </a:pPr>
            <a:r>
              <a:rPr lang="pt-BR" sz="2200" kern="100" dirty="0">
                <a:effectLst/>
                <a:latin typeface="Arial" panose="020B0604020202020204" pitchFamily="34" charset="0"/>
                <a:ea typeface="Aptos" panose="020B0004020202020204" pitchFamily="34" charset="0"/>
                <a:cs typeface="Arial" panose="020B0604020202020204" pitchFamily="34" charset="0"/>
              </a:rPr>
              <a:t>como registrar; </a:t>
            </a:r>
          </a:p>
          <a:p>
            <a:pPr marL="342900" lvl="0" indent="-342900">
              <a:lnSpc>
                <a:spcPct val="115000"/>
              </a:lnSpc>
              <a:spcAft>
                <a:spcPts val="800"/>
              </a:spcAft>
              <a:buSzPts val="1000"/>
              <a:buFont typeface="Symbol" panose="05050102010706020507" pitchFamily="18" charset="2"/>
              <a:buChar char=""/>
              <a:tabLst>
                <a:tab pos="457200" algn="l"/>
              </a:tabLst>
            </a:pPr>
            <a:r>
              <a:rPr lang="pt-BR" sz="2200" kern="100" dirty="0">
                <a:effectLst/>
                <a:latin typeface="Arial" panose="020B0604020202020204" pitchFamily="34" charset="0"/>
                <a:ea typeface="Aptos" panose="020B0004020202020204" pitchFamily="34" charset="0"/>
                <a:cs typeface="Arial" panose="020B0604020202020204" pitchFamily="34" charset="0"/>
              </a:rPr>
              <a:t>como tratar divergências; </a:t>
            </a:r>
          </a:p>
          <a:p>
            <a:pPr marL="342900" lvl="0" indent="-342900">
              <a:lnSpc>
                <a:spcPct val="115000"/>
              </a:lnSpc>
              <a:spcAft>
                <a:spcPts val="800"/>
              </a:spcAft>
              <a:buSzPts val="1000"/>
              <a:buFont typeface="Symbol" panose="05050102010706020507" pitchFamily="18" charset="2"/>
              <a:buChar char=""/>
              <a:tabLst>
                <a:tab pos="457200" algn="l"/>
              </a:tabLst>
            </a:pPr>
            <a:r>
              <a:rPr lang="pt-BR" sz="2200" kern="100" dirty="0">
                <a:effectLst/>
                <a:latin typeface="Arial" panose="020B0604020202020204" pitchFamily="34" charset="0"/>
                <a:ea typeface="Aptos" panose="020B0004020202020204" pitchFamily="34" charset="0"/>
                <a:cs typeface="Arial" panose="020B0604020202020204" pitchFamily="34" charset="0"/>
              </a:rPr>
              <a:t>como realizar segunda contagem. </a:t>
            </a:r>
          </a:p>
        </p:txBody>
      </p:sp>
      <p:sp>
        <p:nvSpPr>
          <p:cNvPr id="4" name="Espaço Reservado para Rodapé 3">
            <a:extLst>
              <a:ext uri="{FF2B5EF4-FFF2-40B4-BE49-F238E27FC236}">
                <a16:creationId xmlns:a16="http://schemas.microsoft.com/office/drawing/2014/main" id="{8ABCEEA8-F995-81CA-B7F0-8EBFC82EAB7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00323787-D12F-CE9A-36CC-69C09A14C6F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38715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4038600" y="708339"/>
            <a:ext cx="7917873" cy="348647"/>
          </a:xfrm>
        </p:spPr>
        <p:txBody>
          <a:bodyPr>
            <a:normAutofit/>
          </a:bodyPr>
          <a:lstStyle/>
          <a:p>
            <a:pPr algn="r"/>
            <a:r>
              <a:rPr lang="pt-BR" sz="1400" b="1" dirty="0">
                <a:latin typeface="Arial" panose="020B0604020202020204" pitchFamily="34" charset="0"/>
                <a:cs typeface="Arial" panose="020B0604020202020204" pitchFamily="34" charset="0"/>
              </a:rPr>
              <a:t>                                                                </a:t>
            </a:r>
            <a:r>
              <a:rPr lang="pt-BR" sz="1400" b="1" dirty="0">
                <a:solidFill>
                  <a:srgbClr val="FF0000"/>
                </a:solidFill>
                <a:latin typeface="Arial" panose="020B0604020202020204" pitchFamily="34" charset="0"/>
                <a:cs typeface="Arial" panose="020B0604020202020204" pitchFamily="34" charset="0"/>
              </a:rPr>
              <a:t>INVENTÁRIO FÍSICO e AUDITORIA PATRIMONIAL</a:t>
            </a:r>
            <a:endParaRPr lang="pt-BR" sz="14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0" y="1236373"/>
            <a:ext cx="12192000" cy="4940590"/>
          </a:xfrm>
        </p:spPr>
        <p:txBody>
          <a:bodyPr>
            <a:normAutofit fontScale="55000" lnSpcReduction="20000"/>
          </a:bodyPr>
          <a:lstStyle/>
          <a:p>
            <a:pPr marL="0" indent="0">
              <a:buNone/>
            </a:pPr>
            <a:r>
              <a:rPr lang="pt-BR" sz="4000" b="1" dirty="0">
                <a:latin typeface="Arial" panose="020B0604020202020204" pitchFamily="34" charset="0"/>
                <a:cs typeface="Arial" panose="020B0604020202020204" pitchFamily="34" charset="0"/>
              </a:rPr>
              <a:t>Inventário Bens Permanente</a:t>
            </a:r>
          </a:p>
          <a:p>
            <a:pPr marL="0" indent="0">
              <a:buNone/>
            </a:pPr>
            <a:r>
              <a:rPr lang="pt-BR" sz="4000" b="1" dirty="0">
                <a:latin typeface="Arial" panose="020B0604020202020204" pitchFamily="34" charset="0"/>
                <a:cs typeface="Arial" panose="020B0604020202020204" pitchFamily="34" charset="0"/>
              </a:rPr>
              <a:t>Inventário Físico – Etapas</a:t>
            </a:r>
          </a:p>
          <a:p>
            <a:pPr marL="0" indent="0">
              <a:buNone/>
            </a:pPr>
            <a:endParaRPr lang="pt-BR" b="1" dirty="0">
              <a:latin typeface="Arial" panose="020B0604020202020204" pitchFamily="34" charset="0"/>
              <a:cs typeface="Arial" panose="020B0604020202020204" pitchFamily="34" charset="0"/>
            </a:endParaRPr>
          </a:p>
          <a:p>
            <a:pPr marL="0" indent="0">
              <a:buNone/>
            </a:pPr>
            <a:endParaRPr lang="pt-BR" b="1" dirty="0">
              <a:latin typeface="Arial" panose="020B0604020202020204" pitchFamily="34" charset="0"/>
              <a:cs typeface="Arial" panose="020B0604020202020204" pitchFamily="34" charset="0"/>
            </a:endParaRPr>
          </a:p>
          <a:p>
            <a:pPr marL="0" indent="0" algn="just">
              <a:buNone/>
            </a:pPr>
            <a:r>
              <a:rPr lang="pt-BR" b="1" dirty="0">
                <a:latin typeface="Arial" panose="020B0604020202020204" pitchFamily="34" charset="0"/>
                <a:cs typeface="Arial" panose="020B0604020202020204" pitchFamily="34" charset="0"/>
              </a:rPr>
              <a:t> </a:t>
            </a:r>
            <a:r>
              <a:rPr lang="pt-BR" sz="4000" b="1" dirty="0" err="1">
                <a:latin typeface="Arial" panose="020B0604020202020204" pitchFamily="34" charset="0"/>
                <a:cs typeface="Arial" panose="020B0604020202020204" pitchFamily="34" charset="0"/>
              </a:rPr>
              <a:t>Pré</a:t>
            </a:r>
            <a:r>
              <a:rPr lang="pt-BR" sz="4000" b="1" dirty="0">
                <a:latin typeface="Arial" panose="020B0604020202020204" pitchFamily="34" charset="0"/>
                <a:cs typeface="Arial" panose="020B0604020202020204" pitchFamily="34" charset="0"/>
              </a:rPr>
              <a:t> Inventário  (entre 01/12/00 e 10/12/00)</a:t>
            </a:r>
          </a:p>
          <a:p>
            <a:pPr marL="0" indent="0" algn="just">
              <a:buNone/>
            </a:pPr>
            <a:r>
              <a:rPr lang="pt-BR" sz="4000" dirty="0">
                <a:latin typeface="Arial" panose="020B0604020202020204" pitchFamily="34" charset="0"/>
                <a:cs typeface="Arial" panose="020B0604020202020204" pitchFamily="34" charset="0"/>
              </a:rPr>
              <a:t>	Os responsáveis (chefes de seção) devem efetuar conferência dos bens constantes no relatório do sistema, observando:</a:t>
            </a:r>
          </a:p>
          <a:p>
            <a:pPr marL="0" indent="0" algn="just">
              <a:buNone/>
            </a:pPr>
            <a:r>
              <a:rPr lang="pt-BR" sz="4000" dirty="0">
                <a:latin typeface="Arial" panose="020B0604020202020204" pitchFamily="34" charset="0"/>
                <a:cs typeface="Arial" panose="020B0604020202020204" pitchFamily="34" charset="0"/>
              </a:rPr>
              <a:t>	1- A existência daqueles que se encontram fisicamente na seção/unidade e não constam do relatório;</a:t>
            </a:r>
          </a:p>
          <a:p>
            <a:pPr marL="0" indent="0" algn="just">
              <a:buNone/>
            </a:pPr>
            <a:r>
              <a:rPr lang="pt-BR" sz="4000" dirty="0">
                <a:latin typeface="Arial" panose="020B0604020202020204" pitchFamily="34" charset="0"/>
                <a:cs typeface="Arial" panose="020B0604020202020204" pitchFamily="34" charset="0"/>
              </a:rPr>
              <a:t>	2- Aqueles que constam no relatório mas não se encontram na seção/unidade;</a:t>
            </a:r>
          </a:p>
          <a:p>
            <a:pPr marL="0" indent="0" algn="just">
              <a:buNone/>
            </a:pPr>
            <a:r>
              <a:rPr lang="pt-BR" sz="4000" dirty="0">
                <a:latin typeface="Arial" panose="020B0604020202020204" pitchFamily="34" charset="0"/>
                <a:cs typeface="Arial" panose="020B0604020202020204" pitchFamily="34" charset="0"/>
              </a:rPr>
              <a:t>	3- Estado de conservação dos bens e de sua plaqueta/etiqueta de identificação;</a:t>
            </a:r>
          </a:p>
          <a:p>
            <a:pPr marL="0" indent="0" algn="just">
              <a:buNone/>
            </a:pPr>
            <a:r>
              <a:rPr lang="pt-BR" sz="4000" dirty="0">
                <a:latin typeface="Arial" panose="020B0604020202020204" pitchFamily="34" charset="0"/>
                <a:cs typeface="Arial" panose="020B0604020202020204" pitchFamily="34" charset="0"/>
              </a:rPr>
              <a:t>	4- Descritivos no Sistema.</a:t>
            </a:r>
          </a:p>
          <a:p>
            <a:pPr marL="0" indent="0" algn="just">
              <a:buNone/>
            </a:pPr>
            <a:r>
              <a:rPr lang="pt-BR" sz="4000" dirty="0">
                <a:latin typeface="Arial" panose="020B0604020202020204" pitchFamily="34" charset="0"/>
                <a:cs typeface="Arial" panose="020B0604020202020204" pitchFamily="34" charset="0"/>
              </a:rPr>
              <a:t>	</a:t>
            </a:r>
          </a:p>
          <a:p>
            <a:pPr marL="0" indent="0" algn="just">
              <a:buNone/>
            </a:pPr>
            <a:endParaRPr lang="pt-BR" sz="3300" b="1"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88052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675418" y="708339"/>
            <a:ext cx="4516581" cy="528034"/>
          </a:xfrm>
        </p:spPr>
        <p:txBody>
          <a:bodyPr>
            <a:noAutofit/>
          </a:bodyPr>
          <a:lstStyle/>
          <a:p>
            <a:pPr algn="ctr"/>
            <a:r>
              <a:rPr lang="pt-BR" sz="3200" b="1" dirty="0">
                <a:latin typeface="Arial" panose="020B0604020202020204" pitchFamily="34" charset="0"/>
                <a:cs typeface="Arial" panose="020B0604020202020204" pitchFamily="34" charset="0"/>
              </a:rPr>
              <a:t> </a:t>
            </a:r>
            <a:r>
              <a:rPr lang="pt-BR" sz="1400" b="1" dirty="0">
                <a:solidFill>
                  <a:srgbClr val="FF0000"/>
                </a:solidFill>
                <a:latin typeface="Arial" panose="020B0604020202020204" pitchFamily="34" charset="0"/>
                <a:cs typeface="Arial" panose="020B0604020202020204" pitchFamily="34" charset="0"/>
              </a:rPr>
              <a:t>INVENTÁRIO FÍSICO e AUDITORIA PATRIMONIAL</a:t>
            </a:r>
            <a:endParaRPr lang="pt-BR" sz="14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0" y="1236373"/>
            <a:ext cx="12192000" cy="4940590"/>
          </a:xfrm>
        </p:spPr>
        <p:txBody>
          <a:bodyPr>
            <a:normAutofit/>
          </a:bodyPr>
          <a:lstStyle/>
          <a:p>
            <a:pPr marL="0" indent="0">
              <a:buNone/>
            </a:pPr>
            <a:r>
              <a:rPr lang="pt-BR" b="1" dirty="0">
                <a:latin typeface="Arial" panose="020B0604020202020204" pitchFamily="34" charset="0"/>
                <a:cs typeface="Arial" panose="020B0604020202020204" pitchFamily="34" charset="0"/>
              </a:rPr>
              <a:t>Inventário Bens Permanente</a:t>
            </a:r>
          </a:p>
          <a:p>
            <a:pPr marL="0" indent="0">
              <a:buNone/>
            </a:pPr>
            <a:r>
              <a:rPr lang="pt-BR" b="1" dirty="0">
                <a:latin typeface="Arial" panose="020B0604020202020204" pitchFamily="34" charset="0"/>
                <a:cs typeface="Arial" panose="020B0604020202020204" pitchFamily="34" charset="0"/>
              </a:rPr>
              <a:t>Inventário Físico – Etapas</a:t>
            </a:r>
          </a:p>
          <a:p>
            <a:pPr marL="0" indent="0">
              <a:buNone/>
            </a:pPr>
            <a:endParaRPr lang="pt-BR" b="1" dirty="0">
              <a:latin typeface="Arial" panose="020B0604020202020204" pitchFamily="34" charset="0"/>
              <a:cs typeface="Arial" panose="020B0604020202020204" pitchFamily="34" charset="0"/>
            </a:endParaRPr>
          </a:p>
          <a:p>
            <a:pPr marL="0" indent="0" algn="just">
              <a:buNone/>
            </a:pPr>
            <a:r>
              <a:rPr lang="pt-BR" b="1" dirty="0">
                <a:latin typeface="Arial" panose="020B0604020202020204" pitchFamily="34" charset="0"/>
                <a:cs typeface="Arial" panose="020B0604020202020204" pitchFamily="34" charset="0"/>
              </a:rPr>
              <a:t> </a:t>
            </a:r>
            <a:r>
              <a:rPr lang="pt-BR" b="1" dirty="0" err="1">
                <a:latin typeface="Arial" panose="020B0604020202020204" pitchFamily="34" charset="0"/>
                <a:cs typeface="Arial" panose="020B0604020202020204" pitchFamily="34" charset="0"/>
              </a:rPr>
              <a:t>Pré</a:t>
            </a:r>
            <a:r>
              <a:rPr lang="pt-BR" b="1" dirty="0">
                <a:latin typeface="Arial" panose="020B0604020202020204" pitchFamily="34" charset="0"/>
                <a:cs typeface="Arial" panose="020B0604020202020204" pitchFamily="34" charset="0"/>
              </a:rPr>
              <a:t> Inventário  (entre 01/12/00 e 10/12/00)</a:t>
            </a:r>
          </a:p>
          <a:p>
            <a:pPr marL="0" indent="0" algn="just">
              <a:lnSpc>
                <a:spcPct val="100000"/>
              </a:lnSpc>
              <a:buNone/>
            </a:pPr>
            <a:r>
              <a:rPr lang="pt-BR" dirty="0">
                <a:latin typeface="Arial" panose="020B0604020202020204" pitchFamily="34" charset="0"/>
                <a:cs typeface="Arial" panose="020B0604020202020204" pitchFamily="34" charset="0"/>
              </a:rPr>
              <a:t>	Após as conferências, cada seção/unidade deve, até o dia 15 de dezembro, localizar os bens, efetuar as transferências e recebimentos no Sistema Patrimonial,  e demandar à seção de gestão de Patrimônio, por meio “eletrônico”, a substituição de etiquetas/plaquetas danificadas e a regularização de descritivos divergentes.</a:t>
            </a:r>
          </a:p>
          <a:p>
            <a:pPr marL="0" indent="0" algn="just">
              <a:lnSpc>
                <a:spcPct val="100000"/>
              </a:lnSpc>
              <a:buNone/>
            </a:pPr>
            <a:endParaRPr lang="pt-BR" b="1" dirty="0">
              <a:latin typeface="Arial" panose="020B0604020202020204" pitchFamily="34" charset="0"/>
              <a:cs typeface="Arial" panose="020B0604020202020204" pitchFamily="34" charset="0"/>
            </a:endParaRPr>
          </a:p>
          <a:p>
            <a:pPr marL="0" indent="0" algn="just">
              <a:buNone/>
            </a:pPr>
            <a:endParaRPr lang="pt-BR" dirty="0">
              <a:latin typeface="Arial" panose="020B0604020202020204" pitchFamily="34" charset="0"/>
              <a:cs typeface="Arial" panose="020B0604020202020204" pitchFamily="34" charset="0"/>
            </a:endParaRPr>
          </a:p>
          <a:p>
            <a:pPr marL="0" indent="0" algn="just">
              <a:buNone/>
            </a:pPr>
            <a:endParaRPr lang="pt-BR"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49399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121236" y="708339"/>
            <a:ext cx="5070763" cy="528034"/>
          </a:xfrm>
        </p:spPr>
        <p:txBody>
          <a:bodyPr>
            <a:noAutofit/>
          </a:bodyPr>
          <a:lstStyle/>
          <a:p>
            <a:pPr algn="r"/>
            <a:r>
              <a:rPr lang="pt-BR" sz="1400" b="1" dirty="0">
                <a:latin typeface="Arial" panose="020B0604020202020204" pitchFamily="34" charset="0"/>
                <a:cs typeface="Arial" panose="020B0604020202020204" pitchFamily="34" charset="0"/>
              </a:rPr>
              <a:t> </a:t>
            </a:r>
            <a:r>
              <a:rPr lang="pt-BR" sz="1400" b="1" dirty="0">
                <a:solidFill>
                  <a:srgbClr val="FF0000"/>
                </a:solidFill>
                <a:latin typeface="Arial" panose="020B0604020202020204" pitchFamily="34" charset="0"/>
                <a:cs typeface="Arial" panose="020B0604020202020204" pitchFamily="34" charset="0"/>
              </a:rPr>
              <a:t>INVENTÁRIO FÍSICO e AUDITORIA PATRIMONIAL</a:t>
            </a:r>
            <a:endParaRPr lang="pt-BR" sz="14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1" y="1415760"/>
            <a:ext cx="12192000" cy="4940590"/>
          </a:xfrm>
        </p:spPr>
        <p:txBody>
          <a:bodyPr>
            <a:normAutofit/>
          </a:bodyPr>
          <a:lstStyle/>
          <a:p>
            <a:pPr marL="0" indent="0">
              <a:buNone/>
            </a:pPr>
            <a:r>
              <a:rPr lang="pt-BR" b="1" dirty="0">
                <a:latin typeface="Arial" panose="020B0604020202020204" pitchFamily="34" charset="0"/>
                <a:cs typeface="Arial" panose="020B0604020202020204" pitchFamily="34" charset="0"/>
              </a:rPr>
              <a:t>Inventário Bens Permanente</a:t>
            </a:r>
          </a:p>
          <a:p>
            <a:pPr marL="0" indent="0">
              <a:buNone/>
            </a:pPr>
            <a:r>
              <a:rPr lang="pt-BR" b="1" dirty="0">
                <a:latin typeface="Arial" panose="020B0604020202020204" pitchFamily="34" charset="0"/>
                <a:cs typeface="Arial" panose="020B0604020202020204" pitchFamily="34" charset="0"/>
              </a:rPr>
              <a:t>Inventário Físico – Etapas</a:t>
            </a:r>
          </a:p>
          <a:p>
            <a:pPr marL="0" indent="0" algn="just">
              <a:buNone/>
            </a:pPr>
            <a:r>
              <a:rPr lang="pt-BR" b="1" dirty="0">
                <a:latin typeface="Arial" panose="020B0604020202020204" pitchFamily="34" charset="0"/>
                <a:cs typeface="Arial" panose="020B0604020202020204" pitchFamily="34" charset="0"/>
              </a:rPr>
              <a:t> </a:t>
            </a:r>
            <a:r>
              <a:rPr lang="pt-BR" b="1" dirty="0" err="1">
                <a:latin typeface="Arial" panose="020B0604020202020204" pitchFamily="34" charset="0"/>
                <a:cs typeface="Arial" panose="020B0604020202020204" pitchFamily="34" charset="0"/>
              </a:rPr>
              <a:t>Pré</a:t>
            </a:r>
            <a:r>
              <a:rPr lang="pt-BR" b="1" dirty="0">
                <a:latin typeface="Arial" panose="020B0604020202020204" pitchFamily="34" charset="0"/>
                <a:cs typeface="Arial" panose="020B0604020202020204" pitchFamily="34" charset="0"/>
              </a:rPr>
              <a:t> Inventário  (entre 01/12/00 e 10/12/00)</a:t>
            </a:r>
          </a:p>
          <a:p>
            <a:pPr marL="0" indent="0" algn="just">
              <a:buNone/>
            </a:pPr>
            <a:endParaRPr lang="pt-BR" b="1" dirty="0">
              <a:latin typeface="Arial" panose="020B0604020202020204" pitchFamily="34" charset="0"/>
              <a:cs typeface="Arial" panose="020B0604020202020204" pitchFamily="34" charset="0"/>
            </a:endParaRPr>
          </a:p>
          <a:p>
            <a:pPr marL="0" indent="0" algn="just">
              <a:lnSpc>
                <a:spcPct val="100000"/>
              </a:lnSpc>
              <a:buNone/>
            </a:pPr>
            <a:r>
              <a:rPr lang="pt-BR" dirty="0">
                <a:latin typeface="Arial" panose="020B0604020202020204" pitchFamily="34" charset="0"/>
                <a:cs typeface="Arial" panose="020B0604020202020204" pitchFamily="34" charset="0"/>
              </a:rPr>
              <a:t>	Os Bens não localizados devem ser informados a Seção de Controle Patrimonial, assim como os bens que encontram-se sobrando na Seção, através de impresso próprio ou através de sistema integrado, afim de que a Seção de controle Patrimonial possa efetuar as buscas em outros Setores.</a:t>
            </a:r>
          </a:p>
          <a:p>
            <a:pPr algn="just"/>
            <a:endParaRPr lang="pt-BR" dirty="0">
              <a:latin typeface="Arial" panose="020B0604020202020204" pitchFamily="34" charset="0"/>
              <a:cs typeface="Arial" panose="020B0604020202020204" pitchFamily="34" charset="0"/>
            </a:endParaRP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52974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6996544" y="636953"/>
            <a:ext cx="4869389" cy="420033"/>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INVENTÁRIO FÍSICO e AUDITORIA PATRIMONIAL</a:t>
            </a:r>
            <a:endParaRPr lang="pt-BR" sz="14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38200" y="1236373"/>
            <a:ext cx="10608733" cy="4940590"/>
          </a:xfrm>
        </p:spPr>
        <p:txBody>
          <a:bodyPr>
            <a:normAutofit/>
          </a:bodyPr>
          <a:lstStyle/>
          <a:p>
            <a:pPr marL="0" indent="0" algn="just">
              <a:buNone/>
            </a:pPr>
            <a:endParaRPr lang="pt-BR" b="1"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6" name="Tabela 5"/>
          <p:cNvGraphicFramePr>
            <a:graphicFrameLocks noGrp="1"/>
          </p:cNvGraphicFramePr>
          <p:nvPr>
            <p:extLst>
              <p:ext uri="{D42A27DB-BD31-4B8C-83A1-F6EECF244321}">
                <p14:modId xmlns:p14="http://schemas.microsoft.com/office/powerpoint/2010/main" val="2932432414"/>
              </p:ext>
            </p:extLst>
          </p:nvPr>
        </p:nvGraphicFramePr>
        <p:xfrm>
          <a:off x="0" y="928255"/>
          <a:ext cx="12192000" cy="6392642"/>
        </p:xfrm>
        <a:graphic>
          <a:graphicData uri="http://schemas.openxmlformats.org/drawingml/2006/table">
            <a:tbl>
              <a:tblPr firstRow="1" bandRow="1"/>
              <a:tblGrid>
                <a:gridCol w="1795671">
                  <a:extLst>
                    <a:ext uri="{9D8B030D-6E8A-4147-A177-3AD203B41FA5}">
                      <a16:colId xmlns:a16="http://schemas.microsoft.com/office/drawing/2014/main" val="20000"/>
                    </a:ext>
                  </a:extLst>
                </a:gridCol>
                <a:gridCol w="8411634">
                  <a:extLst>
                    <a:ext uri="{9D8B030D-6E8A-4147-A177-3AD203B41FA5}">
                      <a16:colId xmlns:a16="http://schemas.microsoft.com/office/drawing/2014/main" val="20001"/>
                    </a:ext>
                  </a:extLst>
                </a:gridCol>
                <a:gridCol w="1984695">
                  <a:extLst>
                    <a:ext uri="{9D8B030D-6E8A-4147-A177-3AD203B41FA5}">
                      <a16:colId xmlns:a16="http://schemas.microsoft.com/office/drawing/2014/main" val="20002"/>
                    </a:ext>
                  </a:extLst>
                </a:gridCol>
              </a:tblGrid>
              <a:tr h="672477">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pt-BR" sz="1800" dirty="0" err="1"/>
                        <a:t>Responsabi-lidade</a:t>
                      </a:r>
                      <a:endParaRPr lang="pt-BR" sz="1800" dirty="0"/>
                    </a:p>
                  </a:txBody>
                  <a:tcPr marL="91439" marR="91439" marT="45712" marB="45712">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pt-BR" sz="1800" dirty="0"/>
                        <a:t>Atividade Levantamento FISICO</a:t>
                      </a:r>
                    </a:p>
                  </a:txBody>
                  <a:tcPr marL="91439" marR="91439" marT="45712" marB="45712">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r>
                        <a:rPr lang="pt-BR" sz="1800" dirty="0"/>
                        <a:t>Prazos</a:t>
                      </a:r>
                    </a:p>
                  </a:txBody>
                  <a:tcPr marL="91439" marR="91439" marT="45712" marB="45712">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960688">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pt-BR" sz="1800" dirty="0"/>
                        <a:t>Coordenação</a:t>
                      </a:r>
                      <a:r>
                        <a:rPr lang="pt-BR" sz="1800" baseline="0" dirty="0"/>
                        <a:t> de Material e Patrimônio</a:t>
                      </a:r>
                      <a:endParaRPr lang="pt-BR" sz="1800" dirty="0"/>
                    </a:p>
                  </a:txBody>
                  <a:tcPr marL="91439" marR="91439" marT="45712" marB="45712">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just"/>
                      <a:r>
                        <a:rPr lang="pt-BR" sz="1800" dirty="0"/>
                        <a:t>Anexar cópia da Ordem de Serviço e do Manual de Procedimentos de inventário ao Processo Digital ou Físico, copia da portaria e copia da Ata de Sorteio e encaminhar à</a:t>
                      </a:r>
                      <a:r>
                        <a:rPr lang="pt-BR" sz="1800" baseline="0" dirty="0"/>
                        <a:t> Comissão de Inventário de Bens Patrimoniais.</a:t>
                      </a:r>
                      <a:endParaRPr lang="pt-BR" sz="1800" dirty="0"/>
                    </a:p>
                  </a:txBody>
                  <a:tcPr marL="91439" marR="91439" marT="45712" marB="45712">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endParaRPr lang="pt-BR" sz="1800" dirty="0"/>
                    </a:p>
                  </a:txBody>
                  <a:tcPr marL="91439" marR="91439" marT="45712" marB="45712">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672477">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pt-BR" sz="1800" dirty="0"/>
                        <a:t>Presidente</a:t>
                      </a:r>
                    </a:p>
                  </a:txBody>
                  <a:tcPr marL="91439" marR="91439"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just"/>
                      <a:r>
                        <a:rPr lang="pt-BR" sz="1800" dirty="0"/>
                        <a:t>Reunir membros</a:t>
                      </a:r>
                      <a:r>
                        <a:rPr lang="pt-BR" sz="1800" baseline="0" dirty="0"/>
                        <a:t> da Comissão, para planejamento dos trabalhos e nomear o supervisor.</a:t>
                      </a:r>
                      <a:endParaRPr lang="pt-BR" sz="1800" dirty="0"/>
                    </a:p>
                  </a:txBody>
                  <a:tcPr marL="91439" marR="91439"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endParaRPr lang="pt-BR" sz="1800" dirty="0"/>
                    </a:p>
                  </a:txBody>
                  <a:tcPr marL="91439" marR="91439"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2"/>
                  </a:ext>
                </a:extLst>
              </a:tr>
              <a:tr h="941573">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pt-BR" sz="1800" dirty="0"/>
                        <a:t>Presidente</a:t>
                      </a:r>
                    </a:p>
                  </a:txBody>
                  <a:tcPr marL="91439" marR="91439"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just"/>
                      <a:r>
                        <a:rPr lang="pt-BR" sz="1800" dirty="0"/>
                        <a:t>Abrir o Processo Digital</a:t>
                      </a:r>
                      <a:r>
                        <a:rPr lang="pt-BR" sz="1800" baseline="0" dirty="0"/>
                        <a:t> com termo de abertura padrão, Portaria de designação, Ordem de Serviço e dar ciência à Direção Geral no Inicio dos trabalhos.</a:t>
                      </a:r>
                      <a:endParaRPr lang="pt-BR" sz="1800" dirty="0"/>
                    </a:p>
                  </a:txBody>
                  <a:tcPr marL="91439" marR="91439"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endParaRPr lang="pt-BR" sz="1800" dirty="0"/>
                    </a:p>
                  </a:txBody>
                  <a:tcPr marL="91439" marR="91439"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3"/>
                  </a:ext>
                </a:extLst>
              </a:tr>
              <a:tr h="672477">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pt-BR" sz="1800" dirty="0"/>
                        <a:t>Presidente</a:t>
                      </a:r>
                    </a:p>
                  </a:txBody>
                  <a:tcPr marL="91439" marR="91439"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just"/>
                      <a:r>
                        <a:rPr lang="pt-BR" sz="1800" dirty="0"/>
                        <a:t>Solicitar, via Processo</a:t>
                      </a:r>
                      <a:r>
                        <a:rPr lang="pt-BR" sz="1800" baseline="0" dirty="0"/>
                        <a:t> Digital ou Físico , à Seção de Gestão de Patrimônio: acesso e agendamento de treinamento do membros da comissão.</a:t>
                      </a:r>
                      <a:endParaRPr lang="pt-BR" sz="1800" dirty="0"/>
                    </a:p>
                  </a:txBody>
                  <a:tcPr marL="91439" marR="91439"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endParaRPr lang="pt-BR" sz="1800" dirty="0"/>
                    </a:p>
                  </a:txBody>
                  <a:tcPr marL="91439" marR="91439"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4"/>
                  </a:ext>
                </a:extLst>
              </a:tr>
              <a:tr h="1224050">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pt-BR" sz="1800" dirty="0"/>
                        <a:t>Presidente</a:t>
                      </a:r>
                    </a:p>
                  </a:txBody>
                  <a:tcPr marL="91439" marR="91439"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just"/>
                      <a:r>
                        <a:rPr lang="pt-BR" sz="1800" dirty="0"/>
                        <a:t>Solicitar, via Processo</a:t>
                      </a:r>
                      <a:r>
                        <a:rPr lang="pt-BR" sz="1800" baseline="0" dirty="0"/>
                        <a:t> Digital ou Físico , à Seção de Desenvolvimento de Sistemas: acesso ao Sistema Patrimônio a todos os usuários, com perfil especial aos membros da Comissão e manual do sistema e quando for  o caso treinamento no sistema.</a:t>
                      </a:r>
                      <a:endParaRPr lang="pt-BR" sz="1800" dirty="0"/>
                    </a:p>
                  </a:txBody>
                  <a:tcPr marL="91439" marR="91439"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endParaRPr lang="pt-BR" sz="1800" dirty="0"/>
                    </a:p>
                  </a:txBody>
                  <a:tcPr marL="91439" marR="91439"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5"/>
                  </a:ext>
                </a:extLst>
              </a:tr>
              <a:tr h="1248900">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r>
                        <a:rPr lang="pt-BR" sz="1800" dirty="0"/>
                        <a:t>Presidente</a:t>
                      </a:r>
                    </a:p>
                  </a:txBody>
                  <a:tcPr marL="91439" marR="91439"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marL="0" marR="0" indent="0" algn="just" defTabSz="914400" rtl="0" eaLnBrk="1" fontAlgn="auto" latinLnBrk="0" hangingPunct="1">
                        <a:lnSpc>
                          <a:spcPct val="100000"/>
                        </a:lnSpc>
                        <a:spcBef>
                          <a:spcPts val="0"/>
                        </a:spcBef>
                        <a:spcAft>
                          <a:spcPts val="0"/>
                        </a:spcAft>
                        <a:buClrTx/>
                        <a:buSzTx/>
                        <a:buFontTx/>
                        <a:buNone/>
                        <a:tabLst/>
                        <a:defRPr/>
                      </a:pPr>
                      <a:r>
                        <a:rPr lang="pt-BR" dirty="0"/>
                        <a:t>Comunicar formalmente às unidades da proibição de toda e qualquer movimentação de bens permanentes no período entre 01/</a:t>
                      </a:r>
                      <a:r>
                        <a:rPr lang="pt-BR" dirty="0" err="1"/>
                        <a:t>jan</a:t>
                      </a:r>
                      <a:r>
                        <a:rPr lang="pt-BR" dirty="0"/>
                        <a:t> e a data do encerramento dos trabalhos, a ser informada pela Comissão.</a:t>
                      </a:r>
                    </a:p>
                    <a:p>
                      <a:pPr algn="just"/>
                      <a:endParaRPr lang="pt-BR" sz="1800" dirty="0"/>
                    </a:p>
                  </a:txBody>
                  <a:tcPr marL="91439" marR="91439"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endParaRPr lang="pt-BR" sz="1800" dirty="0"/>
                    </a:p>
                  </a:txBody>
                  <a:tcPr marL="91439" marR="91439" marT="45712" marB="45712">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8808490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6927273" y="581891"/>
            <a:ext cx="4938662" cy="475095"/>
          </a:xfrm>
        </p:spPr>
        <p:txBody>
          <a:bodyPr>
            <a:normAutofit/>
          </a:bodyPr>
          <a:lstStyle/>
          <a:p>
            <a:pPr algn="r"/>
            <a:r>
              <a:rPr lang="pt-BR" sz="1400" b="1" dirty="0">
                <a:latin typeface="Arial" panose="020B0604020202020204" pitchFamily="34" charset="0"/>
                <a:cs typeface="Arial" panose="020B0604020202020204" pitchFamily="34" charset="0"/>
              </a:rPr>
              <a:t> </a:t>
            </a:r>
            <a:r>
              <a:rPr lang="pt-BR" sz="1400" b="1" dirty="0">
                <a:solidFill>
                  <a:srgbClr val="FF0000"/>
                </a:solidFill>
                <a:latin typeface="Arial" panose="020B0604020202020204" pitchFamily="34" charset="0"/>
                <a:cs typeface="Arial" panose="020B0604020202020204" pitchFamily="34" charset="0"/>
              </a:rPr>
              <a:t>INVENTÁRIO FÍSICO e AUDITORIA PATRIMONIAL</a:t>
            </a:r>
            <a:endParaRPr lang="pt-BR" sz="14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38200" y="1236373"/>
            <a:ext cx="10608733" cy="4940590"/>
          </a:xfrm>
        </p:spPr>
        <p:txBody>
          <a:bodyPr>
            <a:normAutofit/>
          </a:bodyPr>
          <a:lstStyle/>
          <a:p>
            <a:pPr marL="0" indent="0" algn="just">
              <a:buNone/>
            </a:pPr>
            <a:endParaRPr lang="pt-BR" b="1"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Imagem 5"/>
          <p:cNvPicPr>
            <a:picLocks noChangeAspect="1"/>
          </p:cNvPicPr>
          <p:nvPr/>
        </p:nvPicPr>
        <p:blipFill>
          <a:blip r:embed="rId3"/>
          <a:stretch>
            <a:fillRect/>
          </a:stretch>
        </p:blipFill>
        <p:spPr>
          <a:xfrm>
            <a:off x="322521" y="955964"/>
            <a:ext cx="11546958" cy="5579773"/>
          </a:xfrm>
          <a:prstGeom prst="rect">
            <a:avLst/>
          </a:prstGeom>
        </p:spPr>
      </p:pic>
    </p:spTree>
    <p:extLst>
      <p:ext uri="{BB962C8B-B14F-4D97-AF65-F5344CB8AC3E}">
        <p14:creationId xmlns:p14="http://schemas.microsoft.com/office/powerpoint/2010/main" val="21202420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67AAA2A-E25E-AAD1-64A4-14F84782A97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C2641E0-CABE-D318-10F7-E77CE7983AC4}"/>
              </a:ext>
            </a:extLst>
          </p:cNvPr>
          <p:cNvSpPr>
            <a:spLocks noGrp="1"/>
          </p:cNvSpPr>
          <p:nvPr>
            <p:ph type="title"/>
          </p:nvPr>
        </p:nvSpPr>
        <p:spPr>
          <a:xfrm>
            <a:off x="7121236" y="708339"/>
            <a:ext cx="5070763" cy="528034"/>
          </a:xfrm>
        </p:spPr>
        <p:txBody>
          <a:bodyPr>
            <a:noAutofit/>
          </a:bodyPr>
          <a:lstStyle/>
          <a:p>
            <a:pPr algn="r"/>
            <a:r>
              <a:rPr lang="pt-BR" sz="1400" b="1" dirty="0">
                <a:latin typeface="Arial" panose="020B0604020202020204" pitchFamily="34" charset="0"/>
                <a:cs typeface="Arial" panose="020B0604020202020204" pitchFamily="34" charset="0"/>
              </a:rPr>
              <a:t> </a:t>
            </a:r>
            <a:r>
              <a:rPr lang="pt-BR" sz="1400" b="1" dirty="0">
                <a:solidFill>
                  <a:srgbClr val="FF0000"/>
                </a:solidFill>
                <a:latin typeface="Arial" panose="020B0604020202020204" pitchFamily="34" charset="0"/>
                <a:cs typeface="Arial" panose="020B0604020202020204" pitchFamily="34" charset="0"/>
              </a:rPr>
              <a:t>INVENTÁRIO FÍSICO e AUDITORIA PATRIMONIAL</a:t>
            </a:r>
            <a:endParaRPr lang="pt-BR" sz="1400" b="1" dirty="0">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A1EA4BF1-A80E-1A02-7205-0B3982213163}"/>
              </a:ext>
            </a:extLst>
          </p:cNvPr>
          <p:cNvSpPr>
            <a:spLocks noGrp="1"/>
          </p:cNvSpPr>
          <p:nvPr>
            <p:ph idx="1"/>
          </p:nvPr>
        </p:nvSpPr>
        <p:spPr>
          <a:xfrm>
            <a:off x="-1" y="1415760"/>
            <a:ext cx="12192000" cy="4940590"/>
          </a:xfrm>
        </p:spPr>
        <p:txBody>
          <a:bodyPr>
            <a:normAutofit/>
          </a:bodyPr>
          <a:lstStyle/>
          <a:p>
            <a:pPr marL="0" indent="0">
              <a:buNone/>
            </a:pPr>
            <a:r>
              <a:rPr lang="pt-BR" b="1" dirty="0">
                <a:latin typeface="Arial" panose="020B0604020202020204" pitchFamily="34" charset="0"/>
                <a:cs typeface="Arial" panose="020B0604020202020204" pitchFamily="34" charset="0"/>
              </a:rPr>
              <a:t>Inventário Bens Permanente</a:t>
            </a:r>
          </a:p>
          <a:p>
            <a:pPr marL="0" indent="0">
              <a:buNone/>
            </a:pPr>
            <a:r>
              <a:rPr lang="pt-BR" b="1" dirty="0">
                <a:latin typeface="Arial" panose="020B0604020202020204" pitchFamily="34" charset="0"/>
                <a:cs typeface="Arial" panose="020B0604020202020204" pitchFamily="34" charset="0"/>
              </a:rPr>
              <a:t>Inventário Físico – Etapas</a:t>
            </a:r>
          </a:p>
          <a:p>
            <a:pPr marL="0" indent="0" algn="just">
              <a:buNone/>
            </a:pPr>
            <a:r>
              <a:rPr lang="pt-BR" b="1" dirty="0">
                <a:latin typeface="Arial" panose="020B0604020202020204" pitchFamily="34" charset="0"/>
                <a:cs typeface="Arial" panose="020B0604020202020204" pitchFamily="34" charset="0"/>
              </a:rPr>
              <a:t> </a:t>
            </a:r>
          </a:p>
          <a:p>
            <a:pPr marL="0" indent="0" algn="just">
              <a:buNone/>
            </a:pPr>
            <a:r>
              <a:rPr lang="pt-BR" b="1" dirty="0">
                <a:latin typeface="Arial" panose="020B0604020202020204" pitchFamily="34" charset="0"/>
                <a:cs typeface="Arial" panose="020B0604020202020204" pitchFamily="34" charset="0"/>
              </a:rPr>
              <a:t>SORTEIO......</a:t>
            </a:r>
            <a:r>
              <a:rPr lang="pt-BR" dirty="0">
                <a:latin typeface="Arial" panose="020B0604020202020204" pitchFamily="34" charset="0"/>
                <a:cs typeface="Arial" panose="020B0604020202020204" pitchFamily="34" charset="0"/>
              </a:rPr>
              <a:t>	</a:t>
            </a:r>
          </a:p>
        </p:txBody>
      </p:sp>
      <p:sp>
        <p:nvSpPr>
          <p:cNvPr id="4" name="Espaço Reservado para Rodapé 3">
            <a:extLst>
              <a:ext uri="{FF2B5EF4-FFF2-40B4-BE49-F238E27FC236}">
                <a16:creationId xmlns:a16="http://schemas.microsoft.com/office/drawing/2014/main" id="{7A2C4C2D-D3C9-F020-2A1A-3A61F906BB3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01416606-02C9-0874-3982-1736A446CD9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81164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6511635" y="708339"/>
            <a:ext cx="5555673" cy="348647"/>
          </a:xfrm>
        </p:spPr>
        <p:txBody>
          <a:bodyPr>
            <a:normAutofit fontScale="90000"/>
          </a:bodyPr>
          <a:lstStyle/>
          <a:p>
            <a:pPr algn="r"/>
            <a:r>
              <a:rPr lang="pt-BR" sz="3200" b="1" dirty="0">
                <a:latin typeface="Arial" panose="020B0604020202020204" pitchFamily="34" charset="0"/>
                <a:cs typeface="Arial" panose="020B0604020202020204" pitchFamily="34" charset="0"/>
              </a:rPr>
              <a:t> </a:t>
            </a:r>
            <a:r>
              <a:rPr lang="pt-BR" sz="1600" b="1" dirty="0">
                <a:solidFill>
                  <a:srgbClr val="FF0000"/>
                </a:solidFill>
                <a:latin typeface="Arial" panose="020B0604020202020204" pitchFamily="34" charset="0"/>
                <a:cs typeface="Arial" panose="020B0604020202020204" pitchFamily="34" charset="0"/>
              </a:rPr>
              <a:t>INVENTÁRIO FÍSICO e AUDITORIA PATRIMONIAL</a:t>
            </a:r>
            <a:endParaRPr lang="pt-BR" sz="16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38200" y="1236373"/>
            <a:ext cx="10608733" cy="4940590"/>
          </a:xfrm>
        </p:spPr>
        <p:txBody>
          <a:bodyPr>
            <a:normAutofit/>
          </a:bodyPr>
          <a:lstStyle/>
          <a:p>
            <a:pPr marL="0" indent="0" algn="just">
              <a:buNone/>
            </a:pPr>
            <a:endParaRPr lang="pt-BR" b="1"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Retângulo 5"/>
          <p:cNvSpPr/>
          <p:nvPr/>
        </p:nvSpPr>
        <p:spPr>
          <a:xfrm>
            <a:off x="212651" y="2551837"/>
            <a:ext cx="11979349"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pic>
        <p:nvPicPr>
          <p:cNvPr id="7" name="Imagem 6"/>
          <p:cNvPicPr>
            <a:picLocks noChangeAspect="1"/>
          </p:cNvPicPr>
          <p:nvPr/>
        </p:nvPicPr>
        <p:blipFill>
          <a:blip r:embed="rId3"/>
          <a:stretch>
            <a:fillRect/>
          </a:stretch>
        </p:blipFill>
        <p:spPr>
          <a:xfrm>
            <a:off x="0" y="1056987"/>
            <a:ext cx="12192000" cy="5513934"/>
          </a:xfrm>
          <a:prstGeom prst="rect">
            <a:avLst/>
          </a:prstGeom>
        </p:spPr>
      </p:pic>
    </p:spTree>
    <p:extLst>
      <p:ext uri="{BB962C8B-B14F-4D97-AF65-F5344CB8AC3E}">
        <p14:creationId xmlns:p14="http://schemas.microsoft.com/office/powerpoint/2010/main" val="24985168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528034"/>
          </a:xfrm>
        </p:spPr>
        <p:txBody>
          <a:bodyPr>
            <a:normAutofit fontScale="90000"/>
          </a:bodyPr>
          <a:lstStyle/>
          <a:p>
            <a:pPr algn="ctr"/>
            <a:r>
              <a:rPr lang="pt-BR" sz="2000" b="1" dirty="0">
                <a:latin typeface="Arial" panose="020B0604020202020204" pitchFamily="34" charset="0"/>
                <a:cs typeface="Arial" panose="020B0604020202020204" pitchFamily="34" charset="0"/>
              </a:rPr>
              <a:t>INVENTÁRIO CADASTRAMENTO e CONTROLE                       </a:t>
            </a: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endParaRPr lang="pt-BR" sz="20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38200" y="1236373"/>
            <a:ext cx="10608733" cy="4940590"/>
          </a:xfrm>
        </p:spPr>
        <p:txBody>
          <a:bodyPr>
            <a:normAutofit/>
          </a:bodyPr>
          <a:lstStyle/>
          <a:p>
            <a:pPr algn="just"/>
            <a:endParaRPr lang="pt-BR" dirty="0">
              <a:latin typeface="Arial" panose="020B0604020202020204" pitchFamily="34" charset="0"/>
              <a:cs typeface="Arial" panose="020B0604020202020204" pitchFamily="34" charset="0"/>
            </a:endParaRPr>
          </a:p>
          <a:p>
            <a:pPr algn="just"/>
            <a:r>
              <a:rPr lang="pt-BR" dirty="0">
                <a:latin typeface="Arial" panose="020B0604020202020204" pitchFamily="34" charset="0"/>
                <a:cs typeface="Arial" panose="020B0604020202020204" pitchFamily="34" charset="0"/>
              </a:rPr>
              <a:t>Juntar ao processo Digital ou Físico as informações de cada setor obtidas no </a:t>
            </a:r>
            <a:r>
              <a:rPr lang="pt-BR" dirty="0" err="1">
                <a:latin typeface="Arial" panose="020B0604020202020204" pitchFamily="34" charset="0"/>
                <a:cs typeface="Arial" panose="020B0604020202020204" pitchFamily="34" charset="0"/>
              </a:rPr>
              <a:t>pré</a:t>
            </a:r>
            <a:r>
              <a:rPr lang="pt-BR" dirty="0">
                <a:latin typeface="Arial" panose="020B0604020202020204" pitchFamily="34" charset="0"/>
                <a:cs typeface="Arial" panose="020B0604020202020204" pitchFamily="34" charset="0"/>
              </a:rPr>
              <a:t> inventário</a:t>
            </a:r>
          </a:p>
          <a:p>
            <a:pPr algn="just"/>
            <a:r>
              <a:rPr lang="pt-BR" dirty="0">
                <a:latin typeface="Arial" panose="020B0604020202020204" pitchFamily="34" charset="0"/>
                <a:cs typeface="Arial" panose="020B0604020202020204" pitchFamily="34" charset="0"/>
              </a:rPr>
              <a:t>- Bens faltantes</a:t>
            </a:r>
          </a:p>
          <a:p>
            <a:pPr algn="just"/>
            <a:r>
              <a:rPr lang="pt-BR" dirty="0">
                <a:latin typeface="Arial" panose="020B0604020202020204" pitchFamily="34" charset="0"/>
                <a:cs typeface="Arial" panose="020B0604020202020204" pitchFamily="34" charset="0"/>
              </a:rPr>
              <a:t>- Bens sobrando </a:t>
            </a:r>
          </a:p>
          <a:p>
            <a:pPr algn="just"/>
            <a:r>
              <a:rPr lang="pt-BR" dirty="0">
                <a:latin typeface="Arial" panose="020B0604020202020204" pitchFamily="34" charset="0"/>
                <a:cs typeface="Arial" panose="020B0604020202020204" pitchFamily="34" charset="0"/>
              </a:rPr>
              <a:t>- Descrição errada do bem</a:t>
            </a:r>
          </a:p>
          <a:p>
            <a:pPr algn="just"/>
            <a:r>
              <a:rPr lang="pt-BR" dirty="0">
                <a:latin typeface="Arial" panose="020B0604020202020204" pitchFamily="34" charset="0"/>
                <a:cs typeface="Arial" panose="020B0604020202020204" pitchFamily="34" charset="0"/>
              </a:rPr>
              <a:t>- Plaquetas danificadas ou faltantes</a:t>
            </a:r>
          </a:p>
          <a:p>
            <a:pPr algn="just"/>
            <a:r>
              <a:rPr lang="pt-BR" dirty="0">
                <a:latin typeface="Arial" panose="020B0604020202020204" pitchFamily="34" charset="0"/>
                <a:cs typeface="Arial" panose="020B0604020202020204" pitchFamily="34" charset="0"/>
              </a:rPr>
              <a:t>- ou Declaração onde consta que todos os bens encontram-se localizados e em perfeitas condições, ratificando o termo de posse.</a:t>
            </a: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Retângulo 5"/>
          <p:cNvSpPr/>
          <p:nvPr/>
        </p:nvSpPr>
        <p:spPr>
          <a:xfrm>
            <a:off x="5824130" y="3244334"/>
            <a:ext cx="24878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81700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2" y="708339"/>
            <a:ext cx="11148101" cy="528034"/>
          </a:xfrm>
        </p:spPr>
        <p:txBody>
          <a:bodyPr>
            <a:normAutofit fontScale="90000"/>
          </a:bodyPr>
          <a:lstStyle/>
          <a:p>
            <a:pPr algn="ctr"/>
            <a:r>
              <a:rPr lang="pt-BR" sz="2000" b="1" dirty="0">
                <a:latin typeface="Arial" panose="020B0604020202020204" pitchFamily="34" charset="0"/>
                <a:cs typeface="Arial" panose="020B0604020202020204" pitchFamily="34" charset="0"/>
              </a:rPr>
              <a:t>INVENTÁRIO CADASTRAMENTO e CONTROLE                         </a:t>
            </a: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r>
              <a:rPr lang="pt-BR" sz="2000" b="1" dirty="0">
                <a:latin typeface="Arial" panose="020B0604020202020204" pitchFamily="34" charset="0"/>
                <a:cs typeface="Arial" panose="020B0604020202020204" pitchFamily="34" charset="0"/>
              </a:rPr>
              <a:t>    </a:t>
            </a:r>
          </a:p>
        </p:txBody>
      </p:sp>
      <p:sp>
        <p:nvSpPr>
          <p:cNvPr id="3" name="Espaço Reservado para Conteúdo 2"/>
          <p:cNvSpPr>
            <a:spLocks noGrp="1"/>
          </p:cNvSpPr>
          <p:nvPr>
            <p:ph idx="1"/>
          </p:nvPr>
        </p:nvSpPr>
        <p:spPr>
          <a:xfrm>
            <a:off x="838200" y="1236373"/>
            <a:ext cx="10608733" cy="4940590"/>
          </a:xfrm>
        </p:spPr>
        <p:txBody>
          <a:bodyPr>
            <a:normAutofit/>
          </a:bodyPr>
          <a:lstStyle/>
          <a:p>
            <a:pPr marL="0" indent="0" algn="just">
              <a:buNone/>
            </a:pPr>
            <a:endParaRPr lang="pt-BR" b="1"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Retângulo 5"/>
          <p:cNvSpPr/>
          <p:nvPr/>
        </p:nvSpPr>
        <p:spPr>
          <a:xfrm>
            <a:off x="212651" y="2551837"/>
            <a:ext cx="11979349"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pic>
        <p:nvPicPr>
          <p:cNvPr id="7" name="Imagem 6"/>
          <p:cNvPicPr>
            <a:picLocks noChangeAspect="1"/>
          </p:cNvPicPr>
          <p:nvPr/>
        </p:nvPicPr>
        <p:blipFill>
          <a:blip r:embed="rId3"/>
          <a:stretch>
            <a:fillRect/>
          </a:stretch>
        </p:blipFill>
        <p:spPr>
          <a:xfrm>
            <a:off x="0" y="1236373"/>
            <a:ext cx="12072482" cy="5621627"/>
          </a:xfrm>
          <a:prstGeom prst="rect">
            <a:avLst/>
          </a:prstGeom>
        </p:spPr>
      </p:pic>
    </p:spTree>
    <p:extLst>
      <p:ext uri="{BB962C8B-B14F-4D97-AF65-F5344CB8AC3E}">
        <p14:creationId xmlns:p14="http://schemas.microsoft.com/office/powerpoint/2010/main" val="398545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528034"/>
          </a:xfrm>
        </p:spPr>
        <p:txBody>
          <a:bodyPr>
            <a:normAutofit fontScale="90000"/>
          </a:bodyPr>
          <a:lstStyle/>
          <a:p>
            <a:pPr algn="ctr"/>
            <a:r>
              <a:rPr lang="pt-BR" sz="2000" b="1" dirty="0">
                <a:latin typeface="Arial" panose="020B0604020202020204" pitchFamily="34" charset="0"/>
                <a:cs typeface="Arial" panose="020B0604020202020204" pitchFamily="34" charset="0"/>
              </a:rPr>
              <a:t>INVENTÁRIO CADASTRAMENTO e CONTROLE                       </a:t>
            </a: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endParaRPr lang="pt-BR" sz="2000" b="1" dirty="0">
              <a:latin typeface="Arial" panose="020B0604020202020204" pitchFamily="34" charset="0"/>
              <a:cs typeface="Arial" panose="020B0604020202020204" pitchFamily="34" charset="0"/>
            </a:endParaRPr>
          </a:p>
        </p:txBody>
      </p:sp>
      <p:pic>
        <p:nvPicPr>
          <p:cNvPr id="8" name="Espaço Reservado para Conteúdo 7"/>
          <p:cNvPicPr>
            <a:picLocks noGrp="1" noChangeAspect="1"/>
          </p:cNvPicPr>
          <p:nvPr>
            <p:ph idx="1"/>
          </p:nvPr>
        </p:nvPicPr>
        <p:blipFill>
          <a:blip r:embed="rId3"/>
          <a:stretch>
            <a:fillRect/>
          </a:stretch>
        </p:blipFill>
        <p:spPr>
          <a:xfrm>
            <a:off x="0" y="1271250"/>
            <a:ext cx="12192000" cy="5586750"/>
          </a:xfrm>
          <a:prstGeom prst="rect">
            <a:avLst/>
          </a:prstGeom>
        </p:spPr>
      </p:pic>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Retângulo 5"/>
          <p:cNvSpPr/>
          <p:nvPr/>
        </p:nvSpPr>
        <p:spPr>
          <a:xfrm>
            <a:off x="5824130" y="3244334"/>
            <a:ext cx="24878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89565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BDEF1AD-E171-0592-C7A4-E3FD962B517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AAF90CC-B2EC-5CE8-A2EA-B79777895061}"/>
              </a:ext>
            </a:extLst>
          </p:cNvPr>
          <p:cNvSpPr>
            <a:spLocks noGrp="1"/>
          </p:cNvSpPr>
          <p:nvPr>
            <p:ph type="title"/>
          </p:nvPr>
        </p:nvSpPr>
        <p:spPr>
          <a:xfrm>
            <a:off x="780663" y="708339"/>
            <a:ext cx="10666270" cy="528034"/>
          </a:xfrm>
        </p:spPr>
        <p:txBody>
          <a:bodyPr>
            <a:normAutofit fontScale="90000"/>
          </a:bodyPr>
          <a:lstStyle/>
          <a:p>
            <a:pPr algn="ctr"/>
            <a:r>
              <a:rPr lang="pt-BR" sz="2000" b="1" dirty="0">
                <a:latin typeface="Arial" panose="020B0604020202020204" pitchFamily="34" charset="0"/>
                <a:cs typeface="Arial" panose="020B0604020202020204" pitchFamily="34" charset="0"/>
              </a:rPr>
              <a:t>INVENTÁRIO CADASTRAMENTO e CONTROLE                      </a:t>
            </a: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endParaRPr lang="pt-BR" sz="2000" b="1"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2B81D18A-B226-F072-633C-8993F175BAD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E3797A18-7D3E-B760-F0F6-B7BC53A17B5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Retângulo 5">
            <a:extLst>
              <a:ext uri="{FF2B5EF4-FFF2-40B4-BE49-F238E27FC236}">
                <a16:creationId xmlns:a16="http://schemas.microsoft.com/office/drawing/2014/main" id="{83521624-0C76-D70A-15D9-471C66D42BA6}"/>
              </a:ext>
            </a:extLst>
          </p:cNvPr>
          <p:cNvSpPr/>
          <p:nvPr/>
        </p:nvSpPr>
        <p:spPr>
          <a:xfrm>
            <a:off x="5824130" y="3244334"/>
            <a:ext cx="24878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Espaço Reservado para Conteúdo 6">
            <a:extLst>
              <a:ext uri="{FF2B5EF4-FFF2-40B4-BE49-F238E27FC236}">
                <a16:creationId xmlns:a16="http://schemas.microsoft.com/office/drawing/2014/main" id="{B197FAD9-CA5F-DA71-767B-EA148F143DD8}"/>
              </a:ext>
            </a:extLst>
          </p:cNvPr>
          <p:cNvSpPr>
            <a:spLocks noGrp="1"/>
          </p:cNvSpPr>
          <p:nvPr>
            <p:ph idx="1"/>
          </p:nvPr>
        </p:nvSpPr>
        <p:spPr/>
        <p:txBody>
          <a:bodyPr/>
          <a:lstStyle/>
          <a:p>
            <a:r>
              <a:rPr lang="pt-BR" dirty="0"/>
              <a:t>Relatório Final PERMANENTE</a:t>
            </a:r>
          </a:p>
        </p:txBody>
      </p:sp>
    </p:spTree>
    <p:extLst>
      <p:ext uri="{BB962C8B-B14F-4D97-AF65-F5344CB8AC3E}">
        <p14:creationId xmlns:p14="http://schemas.microsoft.com/office/powerpoint/2010/main" val="8567286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88642" y="382218"/>
            <a:ext cx="10666270" cy="348647"/>
          </a:xfrm>
        </p:spPr>
        <p:txBody>
          <a:bodyPr>
            <a:normAutofit/>
          </a:bodyPr>
          <a:lstStyle/>
          <a:p>
            <a:pPr algn="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790561" y="878723"/>
            <a:ext cx="10666270" cy="450759"/>
          </a:xfrm>
        </p:spPr>
        <p:txBody>
          <a:bodyPr>
            <a:noAutofit/>
          </a:bodyPr>
          <a:lstStyle/>
          <a:p>
            <a:pPr marL="0" indent="0">
              <a:buNone/>
            </a:pPr>
            <a:r>
              <a:rPr lang="pt-BR" sz="2400" b="1" dirty="0">
                <a:solidFill>
                  <a:schemeClr val="accent2">
                    <a:lumMod val="75000"/>
                  </a:schemeClr>
                </a:solidFill>
                <a:latin typeface="Arial" panose="020B0604020202020204" pitchFamily="34" charset="0"/>
                <a:cs typeface="Arial" panose="020B0604020202020204" pitchFamily="34" charset="0"/>
              </a:rPr>
              <a:t>Reavaliação dos Bens Públicos     </a:t>
            </a:r>
            <a:r>
              <a:rPr lang="pt-BR" sz="2400" b="1" dirty="0">
                <a:latin typeface="Arial" panose="020B0604020202020204" pitchFamily="34" charset="0"/>
                <a:cs typeface="Arial" panose="020B0604020202020204" pitchFamily="34" charset="0"/>
              </a:rPr>
              <a:t>-    Ativo Permanente</a:t>
            </a:r>
            <a:endParaRPr lang="pt-BR" sz="2000" dirty="0"/>
          </a:p>
        </p:txBody>
      </p:sp>
      <p:sp>
        <p:nvSpPr>
          <p:cNvPr id="4" name="Espaço Reservado para Rodapé 3"/>
          <p:cNvSpPr>
            <a:spLocks noGrp="1"/>
          </p:cNvSpPr>
          <p:nvPr>
            <p:ph type="ftr" sz="quarter" idx="11"/>
          </p:nvPr>
        </p:nvSpPr>
        <p:spPr>
          <a:xfrm>
            <a:off x="0" y="6602658"/>
            <a:ext cx="4114800" cy="237633"/>
          </a:xfrm>
        </p:spPr>
        <p:txBody>
          <a:bodyPr/>
          <a:lstStyle/>
          <a:p>
            <a:r>
              <a:rPr lang="pt-BR" b="1" dirty="0">
                <a:solidFill>
                  <a:schemeClr val="tx1"/>
                </a:solidFill>
              </a:rPr>
              <a:t>Prof. Valdir Miranda Pinto</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43</a:t>
            </a:fld>
            <a:endParaRPr lang="pt-BR"/>
          </a:p>
        </p:txBody>
      </p:sp>
      <p:sp>
        <p:nvSpPr>
          <p:cNvPr id="6" name="Retângulo 5"/>
          <p:cNvSpPr/>
          <p:nvPr/>
        </p:nvSpPr>
        <p:spPr>
          <a:xfrm>
            <a:off x="679413" y="1611493"/>
            <a:ext cx="9908147" cy="4216539"/>
          </a:xfrm>
          <a:prstGeom prst="rect">
            <a:avLst/>
          </a:prstGeom>
        </p:spPr>
        <p:txBody>
          <a:bodyPr wrap="square">
            <a:spAutoFit/>
          </a:bodyPr>
          <a:lstStyle/>
          <a:p>
            <a:r>
              <a:rPr lang="pt-BR" sz="2400" dirty="0">
                <a:latin typeface="Arial" panose="020B0604020202020204" pitchFamily="34" charset="0"/>
                <a:cs typeface="Arial" panose="020B0604020202020204" pitchFamily="34" charset="0"/>
              </a:rPr>
              <a:t>-Reavaliados a cada 4 (quatro) anos e anualmente em casos de grande variação; Não se calcula anualmente;</a:t>
            </a:r>
          </a:p>
          <a:p>
            <a:r>
              <a:rPr lang="pt-BR" sz="2400" dirty="0">
                <a:latin typeface="Arial" panose="020B0604020202020204" pitchFamily="34" charset="0"/>
                <a:cs typeface="Arial" panose="020B0604020202020204" pitchFamily="34" charset="0"/>
              </a:rPr>
              <a:t>-O ajuste ao valor reavaliado se dá pelo valor líquido do bem, isto é, deduzido da depreciação;</a:t>
            </a:r>
          </a:p>
          <a:p>
            <a:r>
              <a:rPr lang="pt-BR" sz="2400" dirty="0">
                <a:latin typeface="Arial" panose="020B0604020202020204" pitchFamily="34" charset="0"/>
                <a:cs typeface="Arial" panose="020B0604020202020204" pitchFamily="34" charset="0"/>
              </a:rPr>
              <a:t>-Sugere-se a reavaliação de todos os bens do ativo permanente de forma simultânea; </a:t>
            </a:r>
          </a:p>
          <a:p>
            <a:r>
              <a:rPr lang="pt-BR" sz="2400" dirty="0">
                <a:latin typeface="Arial" panose="020B0604020202020204" pitchFamily="34" charset="0"/>
                <a:cs typeface="Arial" panose="020B0604020202020204" pitchFamily="34" charset="0"/>
              </a:rPr>
              <a:t>-Sugere-se a constituição de uma equipe técnica capaz para a avaliação e emissão dos relatórios de suporte;</a:t>
            </a:r>
          </a:p>
          <a:p>
            <a:pPr algn="just"/>
            <a:r>
              <a:rPr lang="pt-BR" sz="2400" dirty="0">
                <a:latin typeface="Arial" panose="020B0604020202020204" pitchFamily="34" charset="0"/>
                <a:cs typeface="Arial" panose="020B0604020202020204" pitchFamily="34" charset="0"/>
              </a:rPr>
              <a:t>-Calculada sobre a classe de bens;</a:t>
            </a:r>
          </a:p>
          <a:p>
            <a:pPr algn="just"/>
            <a:r>
              <a:rPr lang="pt-BR" sz="2400" dirty="0">
                <a:latin typeface="Arial" panose="020B0604020202020204" pitchFamily="34" charset="0"/>
                <a:cs typeface="Arial" panose="020B0604020202020204" pitchFamily="34" charset="0"/>
              </a:rPr>
              <a:t>-Ao final da vida útil contábil, porém em condições de uso.</a:t>
            </a:r>
          </a:p>
          <a:p>
            <a:endParaRPr lang="pt-B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5707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2573C62-888C-1086-F011-2D883F0F8A0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7912BEF-97E1-CB2E-87A6-10A3E1ABAFF6}"/>
              </a:ext>
            </a:extLst>
          </p:cNvPr>
          <p:cNvSpPr>
            <a:spLocks noGrp="1"/>
          </p:cNvSpPr>
          <p:nvPr>
            <p:ph type="title"/>
          </p:nvPr>
        </p:nvSpPr>
        <p:spPr>
          <a:xfrm>
            <a:off x="888642" y="382218"/>
            <a:ext cx="10666270" cy="348647"/>
          </a:xfrm>
        </p:spPr>
        <p:txBody>
          <a:bodyPr>
            <a:normAutofit/>
          </a:bodyPr>
          <a:lstStyle/>
          <a:p>
            <a:pPr algn="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9412D55D-D1AB-23CE-AADC-46C0EE634AE7}"/>
              </a:ext>
            </a:extLst>
          </p:cNvPr>
          <p:cNvSpPr>
            <a:spLocks noGrp="1"/>
          </p:cNvSpPr>
          <p:nvPr>
            <p:ph idx="1"/>
          </p:nvPr>
        </p:nvSpPr>
        <p:spPr>
          <a:xfrm>
            <a:off x="888641" y="623456"/>
            <a:ext cx="10568189" cy="404154"/>
          </a:xfrm>
        </p:spPr>
        <p:txBody>
          <a:bodyPr>
            <a:noAutofit/>
          </a:bodyPr>
          <a:lstStyle/>
          <a:p>
            <a:pPr marL="0" indent="0">
              <a:buNone/>
            </a:pPr>
            <a:r>
              <a:rPr lang="pt-BR" sz="2400" b="1" dirty="0">
                <a:solidFill>
                  <a:schemeClr val="accent2">
                    <a:lumMod val="75000"/>
                  </a:schemeClr>
                </a:solidFill>
                <a:latin typeface="Arial" panose="020B0604020202020204" pitchFamily="34" charset="0"/>
                <a:cs typeface="Arial" panose="020B0604020202020204" pitchFamily="34" charset="0"/>
              </a:rPr>
              <a:t>Reavaliação dos Bens Públicos     </a:t>
            </a:r>
            <a:r>
              <a:rPr lang="pt-BR" sz="2400" b="1" dirty="0">
                <a:latin typeface="Arial" panose="020B0604020202020204" pitchFamily="34" charset="0"/>
                <a:cs typeface="Arial" panose="020B0604020202020204" pitchFamily="34" charset="0"/>
              </a:rPr>
              <a:t>-    Ativo Permanente</a:t>
            </a:r>
            <a:endParaRPr lang="pt-BR" sz="2000" dirty="0"/>
          </a:p>
        </p:txBody>
      </p:sp>
      <p:sp>
        <p:nvSpPr>
          <p:cNvPr id="4" name="Espaço Reservado para Rodapé 3">
            <a:extLst>
              <a:ext uri="{FF2B5EF4-FFF2-40B4-BE49-F238E27FC236}">
                <a16:creationId xmlns:a16="http://schemas.microsoft.com/office/drawing/2014/main" id="{FBF01A9D-3438-BFA0-1385-53341766E689}"/>
              </a:ext>
            </a:extLst>
          </p:cNvPr>
          <p:cNvSpPr>
            <a:spLocks noGrp="1"/>
          </p:cNvSpPr>
          <p:nvPr>
            <p:ph type="ftr" sz="quarter" idx="11"/>
          </p:nvPr>
        </p:nvSpPr>
        <p:spPr>
          <a:xfrm>
            <a:off x="0" y="6602658"/>
            <a:ext cx="4114800" cy="237633"/>
          </a:xfrm>
        </p:spPr>
        <p:txBody>
          <a:bodyPr/>
          <a:lstStyle/>
          <a:p>
            <a:r>
              <a:rPr lang="pt-BR" b="1" dirty="0">
                <a:solidFill>
                  <a:schemeClr val="tx1"/>
                </a:solidFill>
              </a:rPr>
              <a:t>Prof. Valdir Miranda Pinto</a:t>
            </a:r>
          </a:p>
        </p:txBody>
      </p:sp>
      <p:sp>
        <p:nvSpPr>
          <p:cNvPr id="5" name="Espaço Reservado para Número de Slide 4">
            <a:extLst>
              <a:ext uri="{FF2B5EF4-FFF2-40B4-BE49-F238E27FC236}">
                <a16:creationId xmlns:a16="http://schemas.microsoft.com/office/drawing/2014/main" id="{CABB846B-791D-346E-E9C4-167A8451C1AA}"/>
              </a:ext>
            </a:extLst>
          </p:cNvPr>
          <p:cNvSpPr>
            <a:spLocks noGrp="1"/>
          </p:cNvSpPr>
          <p:nvPr>
            <p:ph type="sldNum" sz="quarter" idx="12"/>
          </p:nvPr>
        </p:nvSpPr>
        <p:spPr/>
        <p:txBody>
          <a:bodyPr/>
          <a:lstStyle/>
          <a:p>
            <a:fld id="{F5EF8141-5781-4FD4-9552-C5D35CA5005E}" type="slidenum">
              <a:rPr lang="pt-BR" smtClean="0"/>
              <a:t>44</a:t>
            </a:fld>
            <a:endParaRPr lang="pt-BR"/>
          </a:p>
        </p:txBody>
      </p:sp>
      <p:sp>
        <p:nvSpPr>
          <p:cNvPr id="6" name="Retângulo 5">
            <a:extLst>
              <a:ext uri="{FF2B5EF4-FFF2-40B4-BE49-F238E27FC236}">
                <a16:creationId xmlns:a16="http://schemas.microsoft.com/office/drawing/2014/main" id="{E2F9735D-CFBB-880F-74D4-7D3E669270A3}"/>
              </a:ext>
            </a:extLst>
          </p:cNvPr>
          <p:cNvSpPr/>
          <p:nvPr/>
        </p:nvSpPr>
        <p:spPr>
          <a:xfrm>
            <a:off x="735170" y="1027610"/>
            <a:ext cx="9908147" cy="5693866"/>
          </a:xfrm>
          <a:prstGeom prst="rect">
            <a:avLst/>
          </a:prstGeom>
        </p:spPr>
        <p:txBody>
          <a:bodyPr wrap="square">
            <a:spAutoFit/>
          </a:bodyPr>
          <a:lstStyle/>
          <a:p>
            <a:r>
              <a:rPr lang="pt-BR" sz="2400" dirty="0">
                <a:latin typeface="Arial" panose="020B0604020202020204" pitchFamily="34" charset="0"/>
                <a:cs typeface="Arial" panose="020B0604020202020204" pitchFamily="34" charset="0"/>
              </a:rPr>
              <a:t>-Portaria de Nomeação da Comissão de Reavaliação.</a:t>
            </a:r>
          </a:p>
          <a:p>
            <a:r>
              <a:rPr lang="pt-BR" sz="2400" dirty="0">
                <a:latin typeface="Arial" panose="020B0604020202020204" pitchFamily="34" charset="0"/>
                <a:cs typeface="Arial" panose="020B0604020202020204" pitchFamily="34" charset="0"/>
              </a:rPr>
              <a:t>-Planejamento dos trabalhos</a:t>
            </a:r>
          </a:p>
          <a:p>
            <a:r>
              <a:rPr lang="pt-BR" sz="2400" dirty="0">
                <a:latin typeface="Arial" panose="020B0604020202020204" pitchFamily="34" charset="0"/>
                <a:cs typeface="Arial" panose="020B0604020202020204" pitchFamily="34" charset="0"/>
              </a:rPr>
              <a:t>	Veiculos data..........</a:t>
            </a:r>
          </a:p>
          <a:p>
            <a:r>
              <a:rPr lang="pt-BR" sz="2400" dirty="0">
                <a:latin typeface="Arial" panose="020B0604020202020204" pitchFamily="34" charset="0"/>
                <a:cs typeface="Arial" panose="020B0604020202020204" pitchFamily="34" charset="0"/>
              </a:rPr>
              <a:t>	Informática data ........</a:t>
            </a:r>
          </a:p>
          <a:p>
            <a:r>
              <a:rPr lang="pt-BR" sz="2400" dirty="0">
                <a:latin typeface="Arial" panose="020B0604020202020204" pitchFamily="34" charset="0"/>
                <a:cs typeface="Arial" panose="020B0604020202020204" pitchFamily="34" charset="0"/>
              </a:rPr>
              <a:t>	Mesas data.........</a:t>
            </a:r>
          </a:p>
          <a:p>
            <a:r>
              <a:rPr lang="pt-BR" sz="2400" dirty="0">
                <a:latin typeface="Arial" panose="020B0604020202020204" pitchFamily="34" charset="0"/>
                <a:cs typeface="Arial" panose="020B0604020202020204" pitchFamily="34" charset="0"/>
              </a:rPr>
              <a:t>	Cadeiras data..........</a:t>
            </a:r>
          </a:p>
          <a:p>
            <a:endParaRPr lang="pt-BR" sz="2400" dirty="0">
              <a:latin typeface="Arial" panose="020B0604020202020204" pitchFamily="34" charset="0"/>
              <a:cs typeface="Arial" panose="020B0604020202020204" pitchFamily="34" charset="0"/>
            </a:endParaRPr>
          </a:p>
          <a:p>
            <a:r>
              <a:rPr lang="pt-BR" sz="2400" dirty="0">
                <a:latin typeface="Arial" panose="020B0604020202020204" pitchFamily="34" charset="0"/>
                <a:cs typeface="Arial" panose="020B0604020202020204" pitchFamily="34" charset="0"/>
              </a:rPr>
              <a:t>-Descrição dos trabalhos realizados</a:t>
            </a:r>
          </a:p>
          <a:p>
            <a:r>
              <a:rPr lang="pt-BR" sz="2400" dirty="0">
                <a:latin typeface="Arial" panose="020B0604020202020204" pitchFamily="34" charset="0"/>
                <a:cs typeface="Arial" panose="020B0604020202020204" pitchFamily="34" charset="0"/>
              </a:rPr>
              <a:t> 	Critérios de reavaliação</a:t>
            </a:r>
          </a:p>
          <a:p>
            <a:r>
              <a:rPr lang="pt-BR" sz="2400" dirty="0">
                <a:latin typeface="Arial" panose="020B0604020202020204" pitchFamily="34" charset="0"/>
                <a:cs typeface="Arial" panose="020B0604020202020204" pitchFamily="34" charset="0"/>
              </a:rPr>
              <a:t>	Metodologia</a:t>
            </a:r>
          </a:p>
          <a:p>
            <a:r>
              <a:rPr lang="pt-BR" sz="2400" dirty="0">
                <a:latin typeface="Arial" panose="020B0604020202020204" pitchFamily="34" charset="0"/>
                <a:cs typeface="Arial" panose="020B0604020202020204" pitchFamily="34" charset="0"/>
              </a:rPr>
              <a:t>	Base Legal.</a:t>
            </a:r>
          </a:p>
          <a:p>
            <a:r>
              <a:rPr lang="pt-BR" sz="2400" dirty="0">
                <a:latin typeface="Arial" panose="020B0604020202020204" pitchFamily="34" charset="0"/>
                <a:cs typeface="Arial" panose="020B0604020202020204" pitchFamily="34" charset="0"/>
              </a:rPr>
              <a:t>-Ata de Conclusão dos Trabalhos</a:t>
            </a:r>
          </a:p>
          <a:p>
            <a:r>
              <a:rPr lang="pt-BR" sz="2400" dirty="0">
                <a:latin typeface="Arial" panose="020B0604020202020204" pitchFamily="34" charset="0"/>
                <a:cs typeface="Arial" panose="020B0604020202020204" pitchFamily="34" charset="0"/>
              </a:rPr>
              <a:t>-Aprovação do Ordenar de Despesas (Prefeito, Diretor Geral).</a:t>
            </a:r>
          </a:p>
          <a:p>
            <a:pPr algn="just"/>
            <a:r>
              <a:rPr lang="pt-BR" sz="2400" dirty="0">
                <a:latin typeface="Arial" panose="020B0604020202020204" pitchFamily="34" charset="0"/>
                <a:cs typeface="Arial" panose="020B0604020202020204" pitchFamily="34" charset="0"/>
              </a:rPr>
              <a:t>-Encaminhamento para Setor de Patrimonio e Contabilidade.</a:t>
            </a:r>
          </a:p>
          <a:p>
            <a:endParaRPr lang="pt-B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98925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2" y="708339"/>
            <a:ext cx="11411337" cy="528034"/>
          </a:xfrm>
        </p:spPr>
        <p:txBody>
          <a:bodyPr>
            <a:normAutofit fontScale="90000"/>
          </a:bodyPr>
          <a:lstStyle/>
          <a:p>
            <a:pPr algn="ctr"/>
            <a:r>
              <a:rPr lang="pt-BR" sz="2000" b="1" dirty="0">
                <a:latin typeface="Arial" panose="020B0604020202020204" pitchFamily="34" charset="0"/>
                <a:cs typeface="Arial" panose="020B0604020202020204" pitchFamily="34" charset="0"/>
              </a:rPr>
              <a:t>INVENTÁRIO CADASTRAMENTO e CONTROLE                                       </a:t>
            </a: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r>
              <a:rPr lang="pt-BR" sz="2000" b="1" dirty="0">
                <a:latin typeface="Arial" panose="020B0604020202020204" pitchFamily="34" charset="0"/>
                <a:cs typeface="Arial" panose="020B0604020202020204" pitchFamily="34" charset="0"/>
              </a:rPr>
              <a:t> </a:t>
            </a:r>
          </a:p>
        </p:txBody>
      </p:sp>
      <p:sp>
        <p:nvSpPr>
          <p:cNvPr id="3" name="Espaço Reservado para Conteúdo 2"/>
          <p:cNvSpPr>
            <a:spLocks noGrp="1"/>
          </p:cNvSpPr>
          <p:nvPr>
            <p:ph idx="1"/>
          </p:nvPr>
        </p:nvSpPr>
        <p:spPr>
          <a:xfrm>
            <a:off x="838200" y="1236373"/>
            <a:ext cx="10608733" cy="4940590"/>
          </a:xfrm>
        </p:spPr>
        <p:txBody>
          <a:bodyPr>
            <a:normAutofit/>
          </a:bodyPr>
          <a:lstStyle/>
          <a:p>
            <a:pPr algn="just"/>
            <a:endParaRPr lang="pt-BR" sz="8000" dirty="0">
              <a:latin typeface="Arial" panose="020B0604020202020204" pitchFamily="34" charset="0"/>
              <a:cs typeface="Arial" panose="020B0604020202020204" pitchFamily="34" charset="0"/>
            </a:endParaRPr>
          </a:p>
          <a:p>
            <a:pPr algn="just"/>
            <a:r>
              <a:rPr lang="pt-BR" sz="8000" dirty="0">
                <a:latin typeface="Arial" panose="020B0604020202020204" pitchFamily="34" charset="0"/>
                <a:cs typeface="Arial" panose="020B0604020202020204" pitchFamily="34" charset="0"/>
              </a:rPr>
              <a:t>ALMOXARIFADO</a:t>
            </a: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35117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708339"/>
            <a:ext cx="11446933" cy="528034"/>
          </a:xfrm>
        </p:spPr>
        <p:txBody>
          <a:bodyPr>
            <a:noAutofit/>
          </a:bodyPr>
          <a:lstStyle/>
          <a:p>
            <a:r>
              <a:rPr lang="pt-BR" sz="2000" b="1" dirty="0">
                <a:latin typeface="Arial" panose="020B0604020202020204" pitchFamily="34" charset="0"/>
                <a:cs typeface="Arial" panose="020B0604020202020204" pitchFamily="34" charset="0"/>
              </a:rPr>
              <a:t>INVENTÁRIO CADASTRAMENTO e CONTROLE                      </a:t>
            </a: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r>
              <a:rPr lang="pt-BR" sz="2000" b="1" dirty="0">
                <a:latin typeface="Arial" panose="020B0604020202020204" pitchFamily="34" charset="0"/>
                <a:cs typeface="Arial" panose="020B0604020202020204" pitchFamily="34" charset="0"/>
              </a:rPr>
              <a:t> </a:t>
            </a:r>
            <a:br>
              <a:rPr lang="pt-BR" sz="2000" b="1" dirty="0">
                <a:latin typeface="Arial" panose="020B0604020202020204" pitchFamily="34" charset="0"/>
                <a:cs typeface="Arial" panose="020B0604020202020204" pitchFamily="34" charset="0"/>
              </a:rPr>
            </a:br>
            <a:r>
              <a:rPr lang="pt-BR" sz="2000" b="1" dirty="0">
                <a:latin typeface="Arial" panose="020B0604020202020204" pitchFamily="34" charset="0"/>
                <a:cs typeface="Arial" panose="020B0604020202020204" pitchFamily="34" charset="0"/>
              </a:rPr>
              <a:t>BENS DE CONSUMO (inventário do Almoxarifado)</a:t>
            </a:r>
          </a:p>
        </p:txBody>
      </p:sp>
      <p:sp>
        <p:nvSpPr>
          <p:cNvPr id="3" name="Espaço Reservado para Conteúdo 2"/>
          <p:cNvSpPr>
            <a:spLocks noGrp="1"/>
          </p:cNvSpPr>
          <p:nvPr>
            <p:ph idx="1"/>
          </p:nvPr>
        </p:nvSpPr>
        <p:spPr>
          <a:xfrm>
            <a:off x="0" y="1642187"/>
            <a:ext cx="11446933" cy="4534775"/>
          </a:xfrm>
        </p:spPr>
        <p:txBody>
          <a:bodyPr>
            <a:normAutofit fontScale="62500" lnSpcReduction="20000"/>
          </a:bodyPr>
          <a:lstStyle/>
          <a:p>
            <a:pPr marL="0" indent="0" algn="just">
              <a:buNone/>
            </a:pPr>
            <a:r>
              <a:rPr lang="pt-BR" sz="8000" b="1" dirty="0"/>
              <a:t>	</a:t>
            </a:r>
            <a:r>
              <a:rPr lang="pt-BR" sz="4500" b="1" dirty="0">
                <a:latin typeface="Arial" panose="020B0604020202020204" pitchFamily="34" charset="0"/>
                <a:cs typeface="Arial" panose="020B0604020202020204" pitchFamily="34" charset="0"/>
              </a:rPr>
              <a:t>1- Previsão legal: </a:t>
            </a:r>
            <a:r>
              <a:rPr lang="pt-BR" sz="4500" dirty="0">
                <a:latin typeface="Arial" panose="020B0604020202020204" pitchFamily="34" charset="0"/>
                <a:cs typeface="Arial" panose="020B0604020202020204" pitchFamily="34" charset="0"/>
              </a:rPr>
              <a:t>IN 205/88 Secretaria de Administração da Presidência da Republica;</a:t>
            </a:r>
          </a:p>
          <a:p>
            <a:pPr marL="0" indent="0" algn="just">
              <a:buNone/>
            </a:pPr>
            <a:r>
              <a:rPr lang="pt-BR" sz="4500" dirty="0">
                <a:latin typeface="Arial" panose="020B0604020202020204" pitchFamily="34" charset="0"/>
                <a:cs typeface="Arial" panose="020B0604020202020204" pitchFamily="34" charset="0"/>
              </a:rPr>
              <a:t>	</a:t>
            </a:r>
          </a:p>
          <a:p>
            <a:pPr marL="0" indent="0" algn="just">
              <a:buNone/>
            </a:pPr>
            <a:r>
              <a:rPr lang="pt-BR" sz="4500" b="1" dirty="0">
                <a:latin typeface="Arial" panose="020B0604020202020204" pitchFamily="34" charset="0"/>
                <a:cs typeface="Arial" panose="020B0604020202020204" pitchFamily="34" charset="0"/>
              </a:rPr>
              <a:t>	2- Conceito de Inventário :</a:t>
            </a:r>
          </a:p>
          <a:p>
            <a:pPr marL="0" indent="0" algn="just">
              <a:buNone/>
            </a:pPr>
            <a:r>
              <a:rPr lang="pt-BR" sz="4500" b="1" dirty="0">
                <a:latin typeface="Arial" panose="020B0604020202020204" pitchFamily="34" charset="0"/>
                <a:cs typeface="Arial" panose="020B0604020202020204" pitchFamily="34" charset="0"/>
              </a:rPr>
              <a:t>	 </a:t>
            </a:r>
            <a:r>
              <a:rPr lang="pt-BR" sz="4500" dirty="0">
                <a:latin typeface="Arial" panose="020B0604020202020204" pitchFamily="34" charset="0"/>
                <a:cs typeface="Arial" panose="020B0604020202020204" pitchFamily="34" charset="0"/>
              </a:rPr>
              <a:t>Verificação da compatibilização da existência física de bens permanentes e de consumo com os registrados no Sistema de Controle.</a:t>
            </a:r>
          </a:p>
          <a:p>
            <a:pPr marL="0" indent="0" algn="just">
              <a:buNone/>
            </a:pPr>
            <a:r>
              <a:rPr lang="pt-BR" sz="4500" dirty="0">
                <a:latin typeface="Arial" panose="020B0604020202020204" pitchFamily="34" charset="0"/>
                <a:cs typeface="Arial" panose="020B0604020202020204" pitchFamily="34" charset="0"/>
              </a:rPr>
              <a:t>	</a:t>
            </a:r>
          </a:p>
          <a:p>
            <a:pPr marL="0" indent="0" algn="just">
              <a:buNone/>
            </a:pPr>
            <a:r>
              <a:rPr lang="pt-BR" sz="4500" b="1" dirty="0">
                <a:latin typeface="Arial" panose="020B0604020202020204" pitchFamily="34" charset="0"/>
                <a:cs typeface="Arial" panose="020B0604020202020204" pitchFamily="34" charset="0"/>
              </a:rPr>
              <a:t>	3 - Tipos de Inventário:</a:t>
            </a:r>
          </a:p>
          <a:p>
            <a:pPr marL="0" indent="0" algn="just">
              <a:buNone/>
            </a:pPr>
            <a:r>
              <a:rPr lang="pt-BR" sz="4500" dirty="0">
                <a:latin typeface="Arial" panose="020B0604020202020204" pitchFamily="34" charset="0"/>
                <a:cs typeface="Arial" panose="020B0604020202020204" pitchFamily="34" charset="0"/>
              </a:rPr>
              <a:t>	Anual, eventual, inicial, extinção e transferência de responsabilidade.</a:t>
            </a:r>
          </a:p>
          <a:p>
            <a:pPr algn="just"/>
            <a:endParaRPr lang="pt-BR" sz="4500" dirty="0">
              <a:latin typeface="Arial" panose="020B0604020202020204" pitchFamily="34" charset="0"/>
              <a:cs typeface="Arial" panose="020B0604020202020204" pitchFamily="34" charset="0"/>
            </a:endParaRP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01870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235527" y="708339"/>
            <a:ext cx="11211406" cy="528034"/>
          </a:xfrm>
        </p:spPr>
        <p:txBody>
          <a:bodyPr>
            <a:noAutofit/>
          </a:bodyPr>
          <a:lstStyle/>
          <a:p>
            <a:r>
              <a:rPr lang="pt-BR" sz="2000" b="1" dirty="0">
                <a:latin typeface="Arial" panose="020B0604020202020204" pitchFamily="34" charset="0"/>
                <a:cs typeface="Arial" panose="020B0604020202020204" pitchFamily="34" charset="0"/>
              </a:rPr>
              <a:t>INVENTÁRIO CADASTRAMENTO e CONTROLE                 </a:t>
            </a: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br>
              <a:rPr lang="pt-BR" sz="2000" b="1" dirty="0">
                <a:latin typeface="Arial" panose="020B0604020202020204" pitchFamily="34" charset="0"/>
                <a:cs typeface="Arial" panose="020B0604020202020204" pitchFamily="34" charset="0"/>
              </a:rPr>
            </a:br>
            <a:r>
              <a:rPr lang="pt-BR" sz="2000" b="1" dirty="0">
                <a:latin typeface="Arial" panose="020B0604020202020204" pitchFamily="34" charset="0"/>
                <a:cs typeface="Arial" panose="020B0604020202020204" pitchFamily="34" charset="0"/>
              </a:rPr>
              <a:t>BENS DE CONSUMO (inventário do Almoxarifado)</a:t>
            </a:r>
          </a:p>
        </p:txBody>
      </p:sp>
      <p:sp>
        <p:nvSpPr>
          <p:cNvPr id="3" name="Espaço Reservado para Conteúdo 2"/>
          <p:cNvSpPr>
            <a:spLocks noGrp="1"/>
          </p:cNvSpPr>
          <p:nvPr>
            <p:ph idx="1"/>
          </p:nvPr>
        </p:nvSpPr>
        <p:spPr>
          <a:xfrm>
            <a:off x="541176" y="1642187"/>
            <a:ext cx="10905757" cy="4534775"/>
          </a:xfrm>
        </p:spPr>
        <p:txBody>
          <a:bodyPr>
            <a:normAutofit/>
          </a:bodyPr>
          <a:lstStyle/>
          <a:p>
            <a:pPr marL="0" indent="0" algn="just">
              <a:buNone/>
            </a:pPr>
            <a:r>
              <a:rPr lang="pt-BR" b="1" dirty="0">
                <a:latin typeface="Arial" panose="020B0604020202020204" pitchFamily="34" charset="0"/>
                <a:cs typeface="Arial" panose="020B0604020202020204" pitchFamily="34" charset="0"/>
              </a:rPr>
              <a:t>	4 – Comissão de Inventário;</a:t>
            </a:r>
          </a:p>
          <a:p>
            <a:pPr marL="0" indent="0" algn="just">
              <a:buNone/>
            </a:pPr>
            <a:endParaRPr lang="pt-BR" b="1" dirty="0">
              <a:latin typeface="Arial" panose="020B0604020202020204" pitchFamily="34" charset="0"/>
              <a:cs typeface="Arial" panose="020B0604020202020204" pitchFamily="34" charset="0"/>
            </a:endParaRPr>
          </a:p>
          <a:p>
            <a:pPr marL="0" indent="0" algn="just">
              <a:buNone/>
            </a:pPr>
            <a:r>
              <a:rPr lang="pt-BR" dirty="0">
                <a:latin typeface="Arial" panose="020B0604020202020204" pitchFamily="34" charset="0"/>
                <a:cs typeface="Arial" panose="020B0604020202020204" pitchFamily="34" charset="0"/>
              </a:rPr>
              <a:t>	Designada pela Diretoria Geral, Prefeito, comissões para os inventários anuais e eventuais de bens de consumo, por meio de portaria.</a:t>
            </a:r>
          </a:p>
          <a:p>
            <a:pPr marL="0" indent="0" algn="just">
              <a:buNone/>
            </a:pPr>
            <a:r>
              <a:rPr lang="pt-BR" dirty="0">
                <a:latin typeface="Arial" panose="020B0604020202020204" pitchFamily="34" charset="0"/>
                <a:cs typeface="Arial" panose="020B0604020202020204" pitchFamily="34" charset="0"/>
              </a:rPr>
              <a:t>	Composição: Presidente 1, Supervisor 1, Inventariantes 4.</a:t>
            </a:r>
          </a:p>
          <a:p>
            <a:pPr marL="0" indent="0" algn="just">
              <a:buNone/>
            </a:pPr>
            <a:r>
              <a:rPr lang="pt-BR" dirty="0">
                <a:latin typeface="Arial" panose="020B0604020202020204" pitchFamily="34" charset="0"/>
                <a:cs typeface="Arial" panose="020B0604020202020204" pitchFamily="34" charset="0"/>
              </a:rPr>
              <a:t>	</a:t>
            </a:r>
          </a:p>
          <a:p>
            <a:pPr marL="0" indent="0" algn="just">
              <a:buNone/>
            </a:pPr>
            <a:r>
              <a:rPr lang="pt-BR" dirty="0">
                <a:latin typeface="Arial" panose="020B0604020202020204" pitchFamily="34" charset="0"/>
                <a:cs typeface="Arial" panose="020B0604020202020204" pitchFamily="34" charset="0"/>
              </a:rPr>
              <a:t>	Renovação da comissão: 2/3   	</a:t>
            </a:r>
          </a:p>
          <a:p>
            <a:pPr marL="0" indent="0" algn="just">
              <a:buNone/>
            </a:pPr>
            <a:endParaRPr lang="pt-BR" dirty="0">
              <a:latin typeface="Arial" panose="020B0604020202020204" pitchFamily="34" charset="0"/>
              <a:cs typeface="Arial" panose="020B0604020202020204" pitchFamily="34" charset="0"/>
            </a:endParaRPr>
          </a:p>
          <a:p>
            <a:pPr marL="0" indent="0" algn="just">
              <a:buNone/>
            </a:pPr>
            <a:endParaRPr lang="pt-BR" dirty="0">
              <a:latin typeface="Arial" panose="020B0604020202020204" pitchFamily="34" charset="0"/>
              <a:cs typeface="Arial" panose="020B0604020202020204" pitchFamily="34" charset="0"/>
            </a:endParaRP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06490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528034"/>
          </a:xfrm>
        </p:spPr>
        <p:txBody>
          <a:bodyPr>
            <a:normAutofit fontScale="90000"/>
          </a:bodyPr>
          <a:lstStyle/>
          <a:p>
            <a:pPr algn="ctr"/>
            <a:r>
              <a:rPr lang="pt-BR" sz="2000" b="1" dirty="0">
                <a:latin typeface="Arial" panose="020B0604020202020204" pitchFamily="34" charset="0"/>
                <a:cs typeface="Arial" panose="020B0604020202020204" pitchFamily="34" charset="0"/>
              </a:rPr>
              <a:t>INVENTÁRIO CADASTRAMENTO e CONTROLE                           </a:t>
            </a: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endParaRPr lang="pt-BR" sz="20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38200" y="1236373"/>
            <a:ext cx="10608733" cy="4940590"/>
          </a:xfrm>
        </p:spPr>
        <p:txBody>
          <a:bodyPr>
            <a:normAutofit/>
          </a:bodyPr>
          <a:lstStyle/>
          <a:p>
            <a:pPr marL="0" indent="0">
              <a:buNone/>
            </a:pPr>
            <a:r>
              <a:rPr lang="pt-BR" b="1" dirty="0">
                <a:latin typeface="Arial" panose="020B0604020202020204" pitchFamily="34" charset="0"/>
                <a:cs typeface="Arial" panose="020B0604020202020204" pitchFamily="34" charset="0"/>
              </a:rPr>
              <a:t>Inventário Bens Permanente</a:t>
            </a:r>
          </a:p>
          <a:p>
            <a:pPr marL="0" indent="0">
              <a:buNone/>
            </a:pPr>
            <a:r>
              <a:rPr lang="pt-BR" b="1" dirty="0">
                <a:latin typeface="Arial" panose="020B0604020202020204" pitchFamily="34" charset="0"/>
                <a:cs typeface="Arial" panose="020B0604020202020204" pitchFamily="34" charset="0"/>
              </a:rPr>
              <a:t>Inventário Físico – Etapas</a:t>
            </a:r>
          </a:p>
          <a:p>
            <a:pPr marL="0" indent="0" algn="just">
              <a:buNone/>
            </a:pPr>
            <a:endParaRPr lang="pt-BR" b="1" dirty="0">
              <a:latin typeface="Arial" panose="020B0604020202020204" pitchFamily="34" charset="0"/>
              <a:cs typeface="Arial" panose="020B0604020202020204" pitchFamily="34" charset="0"/>
            </a:endParaRPr>
          </a:p>
          <a:p>
            <a:pPr marL="0" indent="0" algn="ctr">
              <a:buNone/>
            </a:pPr>
            <a:r>
              <a:rPr lang="pt-BR" sz="3200" b="1" dirty="0">
                <a:latin typeface="Arial" panose="020B0604020202020204" pitchFamily="34" charset="0"/>
                <a:cs typeface="Arial" panose="020B0604020202020204" pitchFamily="34" charset="0"/>
              </a:rPr>
              <a:t>Procedimentos iniciais</a:t>
            </a:r>
          </a:p>
          <a:p>
            <a:pPr algn="just"/>
            <a:r>
              <a:rPr lang="pt-BR" dirty="0">
                <a:latin typeface="Arial" panose="020B0604020202020204" pitchFamily="34" charset="0"/>
                <a:cs typeface="Arial" panose="020B0604020202020204" pitchFamily="34" charset="0"/>
              </a:rPr>
              <a:t>Portaria de Nomeação dos integrantes da Comissão de Inventário do Almoxarifado.</a:t>
            </a:r>
          </a:p>
          <a:p>
            <a:pPr algn="just"/>
            <a:endParaRPr lang="pt-BR" dirty="0">
              <a:latin typeface="Arial" panose="020B0604020202020204" pitchFamily="34" charset="0"/>
              <a:cs typeface="Arial" panose="020B0604020202020204" pitchFamily="34" charset="0"/>
            </a:endParaRPr>
          </a:p>
          <a:p>
            <a:pPr algn="just"/>
            <a:endParaRPr lang="pt-BR" dirty="0">
              <a:latin typeface="Arial" panose="020B0604020202020204" pitchFamily="34" charset="0"/>
              <a:cs typeface="Arial" panose="020B0604020202020204" pitchFamily="34" charset="0"/>
            </a:endParaRP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42900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993314" y="570887"/>
            <a:ext cx="10666270" cy="528034"/>
          </a:xfrm>
        </p:spPr>
        <p:txBody>
          <a:bodyPr>
            <a:normAutofit fontScale="90000"/>
          </a:bodyPr>
          <a:lstStyle/>
          <a:p>
            <a:pPr algn="ctr"/>
            <a:r>
              <a:rPr lang="pt-BR" sz="2000" b="1" dirty="0">
                <a:latin typeface="Arial" panose="020B0604020202020204" pitchFamily="34" charset="0"/>
                <a:cs typeface="Arial" panose="020B0604020202020204" pitchFamily="34" charset="0"/>
              </a:rPr>
              <a:t>INVENTÁRIO CADASTRAMENTO e CONTROLE                           </a:t>
            </a: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endParaRPr lang="pt-BR" sz="2000" b="1" dirty="0">
              <a:latin typeface="Arial" panose="020B0604020202020204" pitchFamily="34" charset="0"/>
              <a:cs typeface="Arial" panose="020B0604020202020204" pitchFamily="34" charset="0"/>
            </a:endParaRPr>
          </a:p>
        </p:txBody>
      </p:sp>
      <p:pic>
        <p:nvPicPr>
          <p:cNvPr id="6" name="Espaço Reservado para Conteúdo 5"/>
          <p:cNvPicPr>
            <a:picLocks noGrp="1" noChangeAspect="1"/>
          </p:cNvPicPr>
          <p:nvPr>
            <p:ph idx="1"/>
          </p:nvPr>
        </p:nvPicPr>
        <p:blipFill>
          <a:blip r:embed="rId3"/>
          <a:stretch>
            <a:fillRect/>
          </a:stretch>
        </p:blipFill>
        <p:spPr>
          <a:xfrm>
            <a:off x="563518" y="1725177"/>
            <a:ext cx="11096066" cy="4913802"/>
          </a:xfrm>
          <a:prstGeom prst="rect">
            <a:avLst/>
          </a:prstGeom>
        </p:spPr>
      </p:pic>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p:cNvSpPr/>
          <p:nvPr/>
        </p:nvSpPr>
        <p:spPr>
          <a:xfrm>
            <a:off x="780663" y="974763"/>
            <a:ext cx="8561446"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Designar a Comissão de Inventário Almoxarifado</a:t>
            </a:r>
            <a:endParaRPr kumimoji="0" lang="pt-B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34147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681038"/>
            <a:ext cx="11446933" cy="528034"/>
          </a:xfrm>
        </p:spPr>
        <p:txBody>
          <a:bodyPr>
            <a:noAutofit/>
          </a:bodyPr>
          <a:lstStyle/>
          <a:p>
            <a:r>
              <a:rPr lang="pt-BR" sz="2000" b="1" dirty="0">
                <a:latin typeface="Arial" panose="020B0604020202020204" pitchFamily="34" charset="0"/>
                <a:cs typeface="Arial" panose="020B0604020202020204" pitchFamily="34" charset="0"/>
              </a:rPr>
              <a:t>INVENTÁRIO CADASTRAMENTO e CONTROLE                   </a:t>
            </a:r>
            <a:r>
              <a:rPr lang="pt-BR" sz="2000" b="1" dirty="0">
                <a:solidFill>
                  <a:srgbClr val="FF0000"/>
                </a:solidFill>
                <a:latin typeface="Arial" panose="020B0604020202020204" pitchFamily="34" charset="0"/>
                <a:cs typeface="Arial" panose="020B0604020202020204" pitchFamily="34" charset="0"/>
              </a:rPr>
              <a:t>I</a:t>
            </a:r>
            <a:r>
              <a:rPr lang="pt-BR" sz="1400" b="1" dirty="0">
                <a:solidFill>
                  <a:srgbClr val="FF0000"/>
                </a:solidFill>
                <a:latin typeface="Arial" panose="020B0604020202020204" pitchFamily="34" charset="0"/>
                <a:cs typeface="Arial" panose="020B0604020202020204" pitchFamily="34" charset="0"/>
              </a:rPr>
              <a:t>NVENTÁRIO FÍSICO e AUDITORIA PATRIMONIAL</a:t>
            </a:r>
            <a:br>
              <a:rPr lang="pt-BR" sz="2000" b="1" dirty="0">
                <a:latin typeface="Arial" panose="020B0604020202020204" pitchFamily="34" charset="0"/>
                <a:cs typeface="Arial" panose="020B0604020202020204" pitchFamily="34" charset="0"/>
              </a:rPr>
            </a:br>
            <a:r>
              <a:rPr lang="pt-BR" sz="2000" b="1" dirty="0">
                <a:latin typeface="Arial" panose="020B0604020202020204" pitchFamily="34" charset="0"/>
                <a:cs typeface="Arial" panose="020B0604020202020204" pitchFamily="34" charset="0"/>
              </a:rPr>
              <a:t>BENS DE CONSUMO (inventário do Almoxarifado)</a:t>
            </a:r>
          </a:p>
        </p:txBody>
      </p:sp>
      <p:sp>
        <p:nvSpPr>
          <p:cNvPr id="3" name="Espaço Reservado para Conteúdo 2"/>
          <p:cNvSpPr>
            <a:spLocks noGrp="1"/>
          </p:cNvSpPr>
          <p:nvPr>
            <p:ph idx="1"/>
          </p:nvPr>
        </p:nvSpPr>
        <p:spPr>
          <a:xfrm>
            <a:off x="541176" y="1642187"/>
            <a:ext cx="10905757" cy="4534775"/>
          </a:xfrm>
        </p:spPr>
        <p:txBody>
          <a:bodyPr>
            <a:normAutofit/>
          </a:bodyPr>
          <a:lstStyle/>
          <a:p>
            <a:pPr marL="0" indent="0" algn="just">
              <a:buNone/>
            </a:pPr>
            <a:r>
              <a:rPr lang="pt-BR" b="1" dirty="0">
                <a:latin typeface="Arial" panose="020B0604020202020204" pitchFamily="34" charset="0"/>
                <a:cs typeface="Arial" panose="020B0604020202020204" pitchFamily="34" charset="0"/>
              </a:rPr>
              <a:t>	</a:t>
            </a:r>
            <a:r>
              <a:rPr lang="pt-BR" b="1" dirty="0"/>
              <a:t>5 – INICIO DOS TRABALHOS:</a:t>
            </a:r>
          </a:p>
          <a:p>
            <a:pPr marL="0" indent="0" algn="just">
              <a:buNone/>
            </a:pPr>
            <a:r>
              <a:rPr lang="pt-BR" dirty="0"/>
              <a:t>	</a:t>
            </a:r>
            <a:r>
              <a:rPr lang="pt-BR" dirty="0">
                <a:latin typeface="Arial" panose="020B0604020202020204" pitchFamily="34" charset="0"/>
                <a:cs typeface="Arial" panose="020B0604020202020204" pitchFamily="34" charset="0"/>
              </a:rPr>
              <a:t>A comissão de Inventário Anual de Bens de Consumo tem atribuição verificar a existência, localização e estado físico dos bens de consumo que compõem o estoque de materiais do órgão.</a:t>
            </a:r>
          </a:p>
          <a:p>
            <a:pPr marL="0" indent="0" algn="just">
              <a:buNone/>
            </a:pPr>
            <a:r>
              <a:rPr lang="pt-BR" dirty="0">
                <a:latin typeface="Arial" panose="020B0604020202020204" pitchFamily="34" charset="0"/>
                <a:cs typeface="Arial" panose="020B0604020202020204" pitchFamily="34" charset="0"/>
              </a:rPr>
              <a:t>   	</a:t>
            </a:r>
          </a:p>
          <a:p>
            <a:pPr marL="0" indent="0" algn="just">
              <a:buNone/>
            </a:pPr>
            <a:endParaRPr lang="pt-BR" dirty="0">
              <a:latin typeface="Arial" panose="020B0604020202020204" pitchFamily="34" charset="0"/>
              <a:cs typeface="Arial" panose="020B0604020202020204" pitchFamily="34" charset="0"/>
            </a:endParaRPr>
          </a:p>
          <a:p>
            <a:pPr marL="0" indent="0" algn="just">
              <a:buNone/>
            </a:pPr>
            <a:endParaRPr lang="pt-BR" dirty="0">
              <a:latin typeface="Arial" panose="020B0604020202020204" pitchFamily="34" charset="0"/>
              <a:cs typeface="Arial" panose="020B0604020202020204" pitchFamily="34" charset="0"/>
            </a:endParaRP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35102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528034"/>
          </a:xfrm>
        </p:spPr>
        <p:txBody>
          <a:bodyPr>
            <a:normAutofit fontScale="90000"/>
          </a:bodyPr>
          <a:lstStyle/>
          <a:p>
            <a:pPr algn="ctr"/>
            <a:r>
              <a:rPr lang="pt-BR" sz="2000" b="1" dirty="0">
                <a:latin typeface="Arial" panose="020B0604020202020204" pitchFamily="34" charset="0"/>
                <a:cs typeface="Arial" panose="020B0604020202020204" pitchFamily="34" charset="0"/>
              </a:rPr>
              <a:t>INVENTÁRIO CADASTRAMENTO e CONTROLE                        </a:t>
            </a: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endParaRPr lang="pt-BR" sz="20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38200" y="1764407"/>
            <a:ext cx="10608733" cy="4412555"/>
          </a:xfrm>
        </p:spPr>
        <p:txBody>
          <a:bodyPr>
            <a:normAutofit/>
          </a:bodyPr>
          <a:lstStyle/>
          <a:p>
            <a:pPr marL="0" indent="0" algn="just">
              <a:buNone/>
            </a:pPr>
            <a:endParaRPr lang="pt-BR" dirty="0">
              <a:latin typeface="Arial" panose="020B0604020202020204" pitchFamily="34" charset="0"/>
              <a:cs typeface="Arial" panose="020B0604020202020204" pitchFamily="34" charset="0"/>
            </a:endParaRP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Retângulo 5"/>
          <p:cNvSpPr/>
          <p:nvPr/>
        </p:nvSpPr>
        <p:spPr>
          <a:xfrm>
            <a:off x="780663" y="1236373"/>
            <a:ext cx="6153537" cy="8309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INICIO DOS TRABALHOS: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graphicFrame>
        <p:nvGraphicFramePr>
          <p:cNvPr id="7" name="Tabela 6"/>
          <p:cNvGraphicFramePr>
            <a:graphicFrameLocks noGrp="1"/>
          </p:cNvGraphicFramePr>
          <p:nvPr/>
        </p:nvGraphicFramePr>
        <p:xfrm>
          <a:off x="0" y="1764408"/>
          <a:ext cx="12192000" cy="5093592"/>
        </p:xfrm>
        <a:graphic>
          <a:graphicData uri="http://schemas.openxmlformats.org/drawingml/2006/table">
            <a:tbl>
              <a:tblPr firstRow="1" bandRow="1">
                <a:tableStyleId>{5C22544A-7EE6-4342-B048-85BDC9FD1C3A}</a:tableStyleId>
              </a:tblPr>
              <a:tblGrid>
                <a:gridCol w="1701212">
                  <a:extLst>
                    <a:ext uri="{9D8B030D-6E8A-4147-A177-3AD203B41FA5}">
                      <a16:colId xmlns:a16="http://schemas.microsoft.com/office/drawing/2014/main" val="20000"/>
                    </a:ext>
                  </a:extLst>
                </a:gridCol>
                <a:gridCol w="8966788">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tblGrid>
              <a:tr h="673441">
                <a:tc>
                  <a:txBody>
                    <a:bodyPr/>
                    <a:lstStyle/>
                    <a:p>
                      <a:pPr algn="ctr"/>
                      <a:r>
                        <a:rPr lang="pt-BR" sz="1800" dirty="0"/>
                        <a:t>Responsabilidade</a:t>
                      </a:r>
                    </a:p>
                  </a:txBody>
                  <a:tcPr marL="91439" marR="91439" marT="45725" marB="45725"/>
                </a:tc>
                <a:tc>
                  <a:txBody>
                    <a:bodyPr/>
                    <a:lstStyle/>
                    <a:p>
                      <a:pPr algn="ctr"/>
                      <a:r>
                        <a:rPr lang="pt-BR" sz="1800" dirty="0"/>
                        <a:t>Atividade</a:t>
                      </a:r>
                    </a:p>
                  </a:txBody>
                  <a:tcPr marL="91439" marR="91439" marT="45725" marB="45725"/>
                </a:tc>
                <a:tc>
                  <a:txBody>
                    <a:bodyPr/>
                    <a:lstStyle/>
                    <a:p>
                      <a:pPr algn="ctr"/>
                      <a:r>
                        <a:rPr lang="pt-BR" sz="1800" dirty="0"/>
                        <a:t>Prazos</a:t>
                      </a:r>
                    </a:p>
                  </a:txBody>
                  <a:tcPr marL="91439" marR="91439" marT="45725" marB="45725"/>
                </a:tc>
                <a:extLst>
                  <a:ext uri="{0D108BD9-81ED-4DB2-BD59-A6C34878D82A}">
                    <a16:rowId xmlns:a16="http://schemas.microsoft.com/office/drawing/2014/main" val="10000"/>
                  </a:ext>
                </a:extLst>
              </a:tr>
              <a:tr h="2982349">
                <a:tc>
                  <a:txBody>
                    <a:bodyPr/>
                    <a:lstStyle/>
                    <a:p>
                      <a:pPr algn="ctr"/>
                      <a:r>
                        <a:rPr lang="pt-BR" sz="1800" dirty="0"/>
                        <a:t>Comissão de Inventário</a:t>
                      </a:r>
                    </a:p>
                  </a:txBody>
                  <a:tcPr marL="91439" marR="91439" marT="45725" marB="45725"/>
                </a:tc>
                <a:tc>
                  <a:txBody>
                    <a:bodyPr/>
                    <a:lstStyle/>
                    <a:p>
                      <a:pPr>
                        <a:buFont typeface="Arial" pitchFamily="34" charset="0"/>
                        <a:buChar char="•"/>
                      </a:pPr>
                      <a:r>
                        <a:rPr lang="pt-BR" sz="1800" dirty="0"/>
                        <a:t> Iniciar o Processo Digital ou Físico</a:t>
                      </a:r>
                      <a:r>
                        <a:rPr lang="pt-BR" sz="1800" baseline="0" dirty="0"/>
                        <a:t> – Termo de abertura, cópia da portaria e anexação da Ordem de Serviço.</a:t>
                      </a:r>
                    </a:p>
                    <a:p>
                      <a:pPr>
                        <a:buFont typeface="Arial" pitchFamily="34" charset="0"/>
                        <a:buChar char="•"/>
                      </a:pPr>
                      <a:r>
                        <a:rPr lang="pt-BR" sz="1800" baseline="0" dirty="0"/>
                        <a:t> Cientificar, através Correio Eletrônico ou Sistema, sobre o inicio dos trabalhos às seguintes áreas: Prefeito Direção Geral, Secretaria de Administração.</a:t>
                      </a:r>
                    </a:p>
                    <a:p>
                      <a:pPr>
                        <a:buFont typeface="Arial" pitchFamily="34" charset="0"/>
                        <a:buChar char="•"/>
                      </a:pPr>
                      <a:r>
                        <a:rPr lang="pt-BR" sz="1800" baseline="0" dirty="0"/>
                        <a:t> Encaminhar através de Correio Eletrônico ou Sistema, a Coordenação de Material e Patrimônio solicitando :</a:t>
                      </a:r>
                    </a:p>
                    <a:p>
                      <a:pPr>
                        <a:buFont typeface="Arial" pitchFamily="34" charset="0"/>
                        <a:buChar char="•"/>
                      </a:pPr>
                      <a:r>
                        <a:rPr lang="pt-BR" sz="1800" baseline="0" dirty="0"/>
                        <a:t>1 - solicitando relatórios específicos;</a:t>
                      </a:r>
                    </a:p>
                    <a:p>
                      <a:r>
                        <a:rPr lang="pt-BR" sz="1800" baseline="0" dirty="0"/>
                        <a:t> 2  solicitando relação dos bens em processo de desfazimento.</a:t>
                      </a:r>
                    </a:p>
                    <a:p>
                      <a:pPr>
                        <a:buFont typeface="Arial" pitchFamily="34" charset="0"/>
                        <a:buChar char="•"/>
                      </a:pPr>
                      <a:r>
                        <a:rPr lang="pt-BR" sz="1800" dirty="0"/>
                        <a:t> Formalizar</a:t>
                      </a:r>
                      <a:r>
                        <a:rPr lang="pt-BR" sz="1800" baseline="0" dirty="0"/>
                        <a:t> o inicio através de email, às unidade da Prefeitura , sobre a proibição de movimentação dos bens em função do inventário.</a:t>
                      </a:r>
                      <a:endParaRPr lang="pt-BR" sz="1800" dirty="0"/>
                    </a:p>
                  </a:txBody>
                  <a:tcPr marL="91439" marR="91439" marT="45725" marB="45725"/>
                </a:tc>
                <a:tc>
                  <a:txBody>
                    <a:bodyPr/>
                    <a:lstStyle/>
                    <a:p>
                      <a:endParaRPr lang="pt-BR" sz="1800" dirty="0"/>
                    </a:p>
                  </a:txBody>
                  <a:tcPr marL="91439" marR="91439" marT="45725" marB="45725"/>
                </a:tc>
                <a:extLst>
                  <a:ext uri="{0D108BD9-81ED-4DB2-BD59-A6C34878D82A}">
                    <a16:rowId xmlns:a16="http://schemas.microsoft.com/office/drawing/2014/main" val="10001"/>
                  </a:ext>
                </a:extLst>
              </a:tr>
              <a:tr h="1437802">
                <a:tc>
                  <a:txBody>
                    <a:bodyPr/>
                    <a:lstStyle/>
                    <a:p>
                      <a:r>
                        <a:rPr lang="pt-BR" sz="1800" dirty="0"/>
                        <a:t>Seção de Almoxarifado</a:t>
                      </a:r>
                    </a:p>
                  </a:txBody>
                  <a:tcPr marL="91439" marR="91439" marT="45725" marB="45725"/>
                </a:tc>
                <a:tc>
                  <a:txBody>
                    <a:bodyPr/>
                    <a:lstStyle/>
                    <a:p>
                      <a:pPr>
                        <a:buFont typeface="Arial" pitchFamily="34" charset="0"/>
                        <a:buChar char="•"/>
                      </a:pPr>
                      <a:r>
                        <a:rPr lang="pt-BR" sz="1800" dirty="0"/>
                        <a:t> Agendar treinamento;</a:t>
                      </a:r>
                    </a:p>
                    <a:p>
                      <a:pPr>
                        <a:buFont typeface="Arial" pitchFamily="34" charset="0"/>
                        <a:buChar char="•"/>
                      </a:pPr>
                      <a:r>
                        <a:rPr lang="pt-BR" sz="1800" dirty="0"/>
                        <a:t> Cadastrar</a:t>
                      </a:r>
                      <a:r>
                        <a:rPr lang="pt-BR" sz="1800" baseline="0" dirty="0"/>
                        <a:t> membros no Sistema de Patrimônio(sistema), </a:t>
                      </a:r>
                      <a:endParaRPr lang="pt-BR" sz="1800" dirty="0"/>
                    </a:p>
                  </a:txBody>
                  <a:tcPr marL="91439" marR="91439" marT="45725" marB="45725"/>
                </a:tc>
                <a:tc>
                  <a:txBody>
                    <a:bodyPr/>
                    <a:lstStyle/>
                    <a:p>
                      <a:r>
                        <a:rPr lang="pt-BR" sz="1800" dirty="0"/>
                        <a:t>02 dias úteis, a contar do envio do processo</a:t>
                      </a:r>
                    </a:p>
                  </a:txBody>
                  <a:tcPr marL="91439" marR="91439" marT="45725" marB="45725"/>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562434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249382" y="708339"/>
            <a:ext cx="11197551" cy="528034"/>
          </a:xfrm>
        </p:spPr>
        <p:txBody>
          <a:bodyPr>
            <a:noAutofit/>
          </a:bodyPr>
          <a:lstStyle/>
          <a:p>
            <a:r>
              <a:rPr lang="pt-BR" sz="2000" b="1" dirty="0">
                <a:latin typeface="Arial" panose="020B0604020202020204" pitchFamily="34" charset="0"/>
                <a:cs typeface="Arial" panose="020B0604020202020204" pitchFamily="34" charset="0"/>
              </a:rPr>
              <a:t>INVENTÁRIO CADASTRAMENTO e CONTROLE                  </a:t>
            </a: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b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br>
            <a:r>
              <a:rPr lang="pt-BR" sz="2000" b="1" dirty="0">
                <a:latin typeface="Arial" panose="020B0604020202020204" pitchFamily="34" charset="0"/>
                <a:cs typeface="Arial" panose="020B0604020202020204" pitchFamily="34" charset="0"/>
              </a:rPr>
              <a:t>BENS DE CONSUMO (Inventário do Almoxarifado)</a:t>
            </a: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7" name="Tabela 6"/>
          <p:cNvGraphicFramePr>
            <a:graphicFrameLocks noGrp="1"/>
          </p:cNvGraphicFramePr>
          <p:nvPr/>
        </p:nvGraphicFramePr>
        <p:xfrm>
          <a:off x="0" y="1433126"/>
          <a:ext cx="12191999" cy="5424874"/>
        </p:xfrm>
        <a:graphic>
          <a:graphicData uri="http://schemas.openxmlformats.org/drawingml/2006/table">
            <a:tbl>
              <a:tblPr firstRow="1" bandRow="1">
                <a:tableStyleId>{5C22544A-7EE6-4342-B048-85BDC9FD1C3A}</a:tableStyleId>
              </a:tblPr>
              <a:tblGrid>
                <a:gridCol w="1703850">
                  <a:extLst>
                    <a:ext uri="{9D8B030D-6E8A-4147-A177-3AD203B41FA5}">
                      <a16:colId xmlns:a16="http://schemas.microsoft.com/office/drawing/2014/main" val="20000"/>
                    </a:ext>
                  </a:extLst>
                </a:gridCol>
                <a:gridCol w="8939997">
                  <a:extLst>
                    <a:ext uri="{9D8B030D-6E8A-4147-A177-3AD203B41FA5}">
                      <a16:colId xmlns:a16="http://schemas.microsoft.com/office/drawing/2014/main" val="20001"/>
                    </a:ext>
                  </a:extLst>
                </a:gridCol>
                <a:gridCol w="1548152">
                  <a:extLst>
                    <a:ext uri="{9D8B030D-6E8A-4147-A177-3AD203B41FA5}">
                      <a16:colId xmlns:a16="http://schemas.microsoft.com/office/drawing/2014/main" val="20002"/>
                    </a:ext>
                  </a:extLst>
                </a:gridCol>
              </a:tblGrid>
              <a:tr h="703224">
                <a:tc>
                  <a:txBody>
                    <a:bodyPr/>
                    <a:lstStyle/>
                    <a:p>
                      <a:pPr algn="ctr"/>
                      <a:r>
                        <a:rPr lang="pt-BR" sz="1800" dirty="0" err="1"/>
                        <a:t>Responsa-bilidade</a:t>
                      </a:r>
                      <a:endParaRPr lang="pt-BR" sz="1800" dirty="0"/>
                    </a:p>
                  </a:txBody>
                  <a:tcPr marT="45727" marB="45727"/>
                </a:tc>
                <a:tc>
                  <a:txBody>
                    <a:bodyPr/>
                    <a:lstStyle/>
                    <a:p>
                      <a:pPr algn="ctr"/>
                      <a:r>
                        <a:rPr lang="pt-BR" sz="1800" dirty="0"/>
                        <a:t>Atividade</a:t>
                      </a:r>
                    </a:p>
                  </a:txBody>
                  <a:tcPr marT="45727" marB="45727"/>
                </a:tc>
                <a:tc>
                  <a:txBody>
                    <a:bodyPr/>
                    <a:lstStyle/>
                    <a:p>
                      <a:pPr algn="ctr"/>
                      <a:r>
                        <a:rPr lang="pt-BR" sz="1800" dirty="0"/>
                        <a:t>Prazos</a:t>
                      </a:r>
                    </a:p>
                  </a:txBody>
                  <a:tcPr marT="45727" marB="45727"/>
                </a:tc>
                <a:extLst>
                  <a:ext uri="{0D108BD9-81ED-4DB2-BD59-A6C34878D82A}">
                    <a16:rowId xmlns:a16="http://schemas.microsoft.com/office/drawing/2014/main" val="10000"/>
                  </a:ext>
                </a:extLst>
              </a:tr>
              <a:tr h="2812898">
                <a:tc>
                  <a:txBody>
                    <a:bodyPr/>
                    <a:lstStyle/>
                    <a:p>
                      <a:pPr algn="ctr"/>
                      <a:r>
                        <a:rPr lang="pt-BR" sz="1800" dirty="0"/>
                        <a:t>Coordenadoria de Material e Patrimônio</a:t>
                      </a:r>
                    </a:p>
                  </a:txBody>
                  <a:tcPr marT="45727" marB="45727"/>
                </a:tc>
                <a:tc>
                  <a:txBody>
                    <a:bodyPr/>
                    <a:lstStyle/>
                    <a:p>
                      <a:pPr>
                        <a:buFont typeface="Arial" pitchFamily="34" charset="0"/>
                        <a:buNone/>
                      </a:pPr>
                      <a:r>
                        <a:rPr lang="pt-BR" sz="1800" dirty="0"/>
                        <a:t>Encaminhar</a:t>
                      </a:r>
                      <a:r>
                        <a:rPr lang="pt-BR" sz="1800" baseline="0" dirty="0"/>
                        <a:t> relatório via processo digital ou físico e em mídia digital, ordenados por endereço e com base nos registros do sistema de 31 de dezembro:</a:t>
                      </a:r>
                    </a:p>
                    <a:p>
                      <a:pPr>
                        <a:buFont typeface="Arial" pitchFamily="34" charset="0"/>
                        <a:buChar char="•"/>
                      </a:pPr>
                      <a:r>
                        <a:rPr lang="pt-BR" sz="1800" baseline="0" dirty="0"/>
                        <a:t> 01 via do relatório de posição de estoque com saldos;</a:t>
                      </a:r>
                    </a:p>
                    <a:p>
                      <a:pPr>
                        <a:buFont typeface="Arial" pitchFamily="34" charset="0"/>
                        <a:buChar char="•"/>
                      </a:pPr>
                      <a:r>
                        <a:rPr lang="pt-BR" sz="1800" baseline="0" dirty="0"/>
                        <a:t> 01 via do relatório com saldos do estoque zerado;</a:t>
                      </a:r>
                    </a:p>
                    <a:p>
                      <a:pPr>
                        <a:buFont typeface="Arial" pitchFamily="34" charset="0"/>
                        <a:buChar char="•"/>
                      </a:pPr>
                      <a:r>
                        <a:rPr lang="pt-BR" sz="1800" baseline="0" dirty="0"/>
                        <a:t> 01 via do relatório de itens não movimentados nos últimos 02 anos;</a:t>
                      </a:r>
                    </a:p>
                    <a:p>
                      <a:pPr>
                        <a:buFont typeface="Arial" pitchFamily="34" charset="0"/>
                        <a:buChar char="•"/>
                      </a:pPr>
                      <a:endParaRPr lang="pt-BR" sz="1800" dirty="0"/>
                    </a:p>
                  </a:txBody>
                  <a:tcPr marT="45727" marB="45727"/>
                </a:tc>
                <a:tc>
                  <a:txBody>
                    <a:bodyPr/>
                    <a:lstStyle/>
                    <a:p>
                      <a:r>
                        <a:rPr lang="pt-BR" sz="1800" dirty="0"/>
                        <a:t>02</a:t>
                      </a:r>
                      <a:r>
                        <a:rPr lang="pt-BR" sz="1800" baseline="0" dirty="0"/>
                        <a:t> dias úteis, a contar do envio do processo</a:t>
                      </a:r>
                      <a:endParaRPr lang="pt-BR" sz="1800" dirty="0"/>
                    </a:p>
                  </a:txBody>
                  <a:tcPr marT="45727" marB="45727"/>
                </a:tc>
                <a:extLst>
                  <a:ext uri="{0D108BD9-81ED-4DB2-BD59-A6C34878D82A}">
                    <a16:rowId xmlns:a16="http://schemas.microsoft.com/office/drawing/2014/main" val="10001"/>
                  </a:ext>
                </a:extLst>
              </a:tr>
              <a:tr h="1908752">
                <a:tc>
                  <a:txBody>
                    <a:bodyPr/>
                    <a:lstStyle/>
                    <a:p>
                      <a:pPr algn="ctr"/>
                      <a:r>
                        <a:rPr lang="pt-BR" sz="1800" dirty="0"/>
                        <a:t>Comissão de desfazimento</a:t>
                      </a:r>
                    </a:p>
                  </a:txBody>
                  <a:tcPr marT="45727" marB="45727"/>
                </a:tc>
                <a:tc>
                  <a:txBody>
                    <a:bodyPr/>
                    <a:lstStyle/>
                    <a:p>
                      <a:pPr>
                        <a:buFont typeface="Arial" pitchFamily="34" charset="0"/>
                        <a:buNone/>
                      </a:pPr>
                      <a:r>
                        <a:rPr lang="pt-BR" sz="1800" dirty="0"/>
                        <a:t>Encaminhar relatório digital ou físico contendo:</a:t>
                      </a:r>
                    </a:p>
                    <a:p>
                      <a:pPr>
                        <a:buFont typeface="Arial" pitchFamily="34" charset="0"/>
                        <a:buChar char="•"/>
                      </a:pPr>
                      <a:r>
                        <a:rPr lang="pt-BR" sz="1800" dirty="0"/>
                        <a:t>  Relação dos bens em processo de desfazimento com quantitativos e localização dos lotes.</a:t>
                      </a:r>
                    </a:p>
                  </a:txBody>
                  <a:tcPr marT="45727" marB="4572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a:t>02</a:t>
                      </a:r>
                      <a:r>
                        <a:rPr lang="pt-BR" sz="1800" baseline="0" dirty="0"/>
                        <a:t> dias úteis, a contar do envio do processo</a:t>
                      </a:r>
                      <a:endParaRPr lang="pt-BR" sz="1800" dirty="0"/>
                    </a:p>
                    <a:p>
                      <a:endParaRPr lang="pt-BR" sz="1800" dirty="0"/>
                    </a:p>
                  </a:txBody>
                  <a:tcPr marT="45727" marB="45727"/>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7717972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708339"/>
            <a:ext cx="11446933" cy="528034"/>
          </a:xfrm>
        </p:spPr>
        <p:txBody>
          <a:bodyPr>
            <a:noAutofit/>
          </a:bodyPr>
          <a:lstStyle/>
          <a:p>
            <a:r>
              <a:rPr lang="pt-BR" sz="2000" b="1" dirty="0">
                <a:latin typeface="Arial" panose="020B0604020202020204" pitchFamily="34" charset="0"/>
                <a:cs typeface="Arial" panose="020B0604020202020204" pitchFamily="34" charset="0"/>
              </a:rPr>
              <a:t>INVENTÁRIO CADASTRAMENTO e CONTROLE                     </a:t>
            </a: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r>
              <a:rPr lang="pt-BR" sz="2000" b="1" dirty="0">
                <a:latin typeface="Arial" panose="020B0604020202020204" pitchFamily="34" charset="0"/>
                <a:cs typeface="Arial" panose="020B0604020202020204" pitchFamily="34" charset="0"/>
              </a:rPr>
              <a:t>       BENS DE CONSUMO (Inventário do Almoxarifado)</a:t>
            </a: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6" name="Tabela 5"/>
          <p:cNvGraphicFramePr>
            <a:graphicFrameLocks noGrp="1"/>
          </p:cNvGraphicFramePr>
          <p:nvPr/>
        </p:nvGraphicFramePr>
        <p:xfrm>
          <a:off x="0" y="1236373"/>
          <a:ext cx="12192000" cy="5621627"/>
        </p:xfrm>
        <a:graphic>
          <a:graphicData uri="http://schemas.openxmlformats.org/drawingml/2006/table">
            <a:tbl>
              <a:tblPr firstRow="1" bandRow="1">
                <a:tableStyleId>{5C22544A-7EE6-4342-B048-85BDC9FD1C3A}</a:tableStyleId>
              </a:tblPr>
              <a:tblGrid>
                <a:gridCol w="1948654">
                  <a:extLst>
                    <a:ext uri="{9D8B030D-6E8A-4147-A177-3AD203B41FA5}">
                      <a16:colId xmlns:a16="http://schemas.microsoft.com/office/drawing/2014/main" val="20000"/>
                    </a:ext>
                  </a:extLst>
                </a:gridCol>
                <a:gridCol w="10243346">
                  <a:extLst>
                    <a:ext uri="{9D8B030D-6E8A-4147-A177-3AD203B41FA5}">
                      <a16:colId xmlns:a16="http://schemas.microsoft.com/office/drawing/2014/main" val="20001"/>
                    </a:ext>
                  </a:extLst>
                </a:gridCol>
              </a:tblGrid>
              <a:tr h="461748">
                <a:tc>
                  <a:txBody>
                    <a:bodyPr/>
                    <a:lstStyle/>
                    <a:p>
                      <a:pPr algn="ctr"/>
                      <a:endParaRPr lang="pt-BR" sz="1800" dirty="0"/>
                    </a:p>
                  </a:txBody>
                  <a:tcPr marL="91439" marR="91439" marT="45718" marB="45718"/>
                </a:tc>
                <a:tc>
                  <a:txBody>
                    <a:bodyPr/>
                    <a:lstStyle/>
                    <a:p>
                      <a:pPr algn="ctr"/>
                      <a:r>
                        <a:rPr lang="pt-BR" sz="1800" dirty="0"/>
                        <a:t>Atividades</a:t>
                      </a:r>
                      <a:r>
                        <a:rPr lang="pt-BR" sz="1800" baseline="0" dirty="0"/>
                        <a:t> a serem executadas até 31/01 do ano corrente</a:t>
                      </a:r>
                      <a:endParaRPr lang="pt-BR" sz="1800" dirty="0"/>
                    </a:p>
                  </a:txBody>
                  <a:tcPr marL="91439" marR="91439" marT="45718" marB="45718"/>
                </a:tc>
                <a:extLst>
                  <a:ext uri="{0D108BD9-81ED-4DB2-BD59-A6C34878D82A}">
                    <a16:rowId xmlns:a16="http://schemas.microsoft.com/office/drawing/2014/main" val="10000"/>
                  </a:ext>
                </a:extLst>
              </a:tr>
              <a:tr h="3349365">
                <a:tc>
                  <a:txBody>
                    <a:bodyPr/>
                    <a:lstStyle/>
                    <a:p>
                      <a:pPr algn="ctr"/>
                      <a:r>
                        <a:rPr lang="pt-BR" sz="1800" dirty="0"/>
                        <a:t>Organização do trabalho de contagem</a:t>
                      </a:r>
                    </a:p>
                  </a:txBody>
                  <a:tcPr marL="91439" marR="91439" marT="45718" marB="45718"/>
                </a:tc>
                <a:tc>
                  <a:txBody>
                    <a:bodyPr/>
                    <a:lstStyle/>
                    <a:p>
                      <a:pPr>
                        <a:buFont typeface="Arial" pitchFamily="34" charset="0"/>
                        <a:buChar char="•"/>
                      </a:pPr>
                      <a:r>
                        <a:rPr lang="pt-BR" sz="1800" dirty="0"/>
                        <a:t> Elaborar plano de ação para realização dos trabalhos;</a:t>
                      </a:r>
                    </a:p>
                    <a:p>
                      <a:pPr>
                        <a:buFont typeface="Arial" pitchFamily="34" charset="0"/>
                        <a:buChar char="•"/>
                      </a:pPr>
                      <a:r>
                        <a:rPr lang="pt-BR" sz="1800" dirty="0"/>
                        <a:t> Dividir a equipe de acordo com o planejamento</a:t>
                      </a:r>
                      <a:r>
                        <a:rPr lang="pt-BR" sz="1800" baseline="0" dirty="0"/>
                        <a:t> do trabalho de inventário;</a:t>
                      </a:r>
                    </a:p>
                    <a:p>
                      <a:pPr>
                        <a:buFont typeface="Arial" pitchFamily="34" charset="0"/>
                        <a:buChar char="•"/>
                      </a:pPr>
                      <a:r>
                        <a:rPr lang="pt-BR" sz="1800" dirty="0"/>
                        <a:t> Organizar</a:t>
                      </a:r>
                      <a:r>
                        <a:rPr lang="pt-BR" sz="1800" baseline="0" dirty="0"/>
                        <a:t> a equipe para iniciar a contagem dos bens por ordem de endereçamento e de acordo com o relatório, por exemplo, F01E01P01, sendo:</a:t>
                      </a:r>
                    </a:p>
                    <a:p>
                      <a:pPr>
                        <a:buFont typeface="Arial" pitchFamily="34" charset="0"/>
                        <a:buNone/>
                      </a:pPr>
                      <a:r>
                        <a:rPr lang="pt-BR" sz="1800" dirty="0"/>
                        <a:t>            - F</a:t>
                      </a:r>
                      <a:r>
                        <a:rPr lang="pt-BR" sz="1800" baseline="0" dirty="0"/>
                        <a:t> – Fileira</a:t>
                      </a:r>
                    </a:p>
                    <a:p>
                      <a:pPr>
                        <a:buFont typeface="Arial" pitchFamily="34" charset="0"/>
                        <a:buNone/>
                      </a:pPr>
                      <a:r>
                        <a:rPr lang="pt-BR" sz="1800" baseline="0" dirty="0"/>
                        <a:t>            - E – Estante</a:t>
                      </a:r>
                    </a:p>
                    <a:p>
                      <a:pPr>
                        <a:buFont typeface="Arial" pitchFamily="34" charset="0"/>
                        <a:buNone/>
                      </a:pPr>
                      <a:r>
                        <a:rPr lang="pt-BR" sz="1800" baseline="0" dirty="0"/>
                        <a:t>            - P – Prateleira</a:t>
                      </a:r>
                    </a:p>
                    <a:p>
                      <a:pPr>
                        <a:buFont typeface="Arial" pitchFamily="34" charset="0"/>
                        <a:buNone/>
                      </a:pPr>
                      <a:r>
                        <a:rPr lang="pt-BR" sz="1800" baseline="0" dirty="0"/>
                        <a:t>            - C – Corredor.</a:t>
                      </a:r>
                    </a:p>
                    <a:p>
                      <a:pPr>
                        <a:buFont typeface="Arial" pitchFamily="34" charset="0"/>
                        <a:buChar char="•"/>
                      </a:pPr>
                      <a:r>
                        <a:rPr lang="pt-BR" sz="1800" dirty="0"/>
                        <a:t> Na primeira contagem deverá ser anotado o quantitativo com caneta azul;</a:t>
                      </a:r>
                    </a:p>
                    <a:p>
                      <a:pPr>
                        <a:buFont typeface="Arial" pitchFamily="34" charset="0"/>
                        <a:buChar char="•"/>
                      </a:pPr>
                      <a:r>
                        <a:rPr lang="pt-BR" sz="1800" dirty="0"/>
                        <a:t> Na segunda contagem com caneta vermelha;</a:t>
                      </a:r>
                    </a:p>
                    <a:p>
                      <a:pPr>
                        <a:buFont typeface="Arial" pitchFamily="34" charset="0"/>
                        <a:buChar char="•"/>
                      </a:pPr>
                      <a:r>
                        <a:rPr lang="pt-BR" sz="1800" dirty="0"/>
                        <a:t> Cada item deverá ser contado pelo menos 02 vezes por equipes diferentes.</a:t>
                      </a:r>
                    </a:p>
                  </a:txBody>
                  <a:tcPr marL="91439" marR="91439" marT="45718" marB="45718"/>
                </a:tc>
                <a:extLst>
                  <a:ext uri="{0D108BD9-81ED-4DB2-BD59-A6C34878D82A}">
                    <a16:rowId xmlns:a16="http://schemas.microsoft.com/office/drawing/2014/main" val="10001"/>
                  </a:ext>
                </a:extLst>
              </a:tr>
              <a:tr h="1810514">
                <a:tc>
                  <a:txBody>
                    <a:bodyPr/>
                    <a:lstStyle/>
                    <a:p>
                      <a:pPr algn="ctr"/>
                      <a:r>
                        <a:rPr lang="pt-BR" sz="1800" dirty="0"/>
                        <a:t>Itens a observar durante a contagem</a:t>
                      </a:r>
                    </a:p>
                  </a:txBody>
                  <a:tcPr marL="91439" marR="91439" marT="45718" marB="45718"/>
                </a:tc>
                <a:tc>
                  <a:txBody>
                    <a:bodyPr/>
                    <a:lstStyle/>
                    <a:p>
                      <a:pPr>
                        <a:buFont typeface="Arial" pitchFamily="34" charset="0"/>
                        <a:buChar char="•"/>
                      </a:pPr>
                      <a:r>
                        <a:rPr lang="pt-BR" sz="1800" dirty="0"/>
                        <a:t> Endereçamento;</a:t>
                      </a:r>
                    </a:p>
                    <a:p>
                      <a:pPr>
                        <a:buFont typeface="Arial" pitchFamily="34" charset="0"/>
                        <a:buChar char="•"/>
                      </a:pPr>
                      <a:r>
                        <a:rPr lang="pt-BR" sz="1800" dirty="0"/>
                        <a:t> Se o código e descritivo do item no sistema Almoxarifado </a:t>
                      </a:r>
                      <a:r>
                        <a:rPr lang="pt-BR" sz="1800" baseline="0" dirty="0"/>
                        <a:t>conferem com o item físico;</a:t>
                      </a:r>
                    </a:p>
                    <a:p>
                      <a:pPr>
                        <a:buFont typeface="Arial" pitchFamily="34" charset="0"/>
                        <a:buChar char="•"/>
                      </a:pPr>
                      <a:r>
                        <a:rPr lang="pt-BR" sz="1800" baseline="0" dirty="0"/>
                        <a:t> Quantidade do Item;</a:t>
                      </a:r>
                    </a:p>
                    <a:p>
                      <a:pPr>
                        <a:buFont typeface="Arial" pitchFamily="34" charset="0"/>
                        <a:buChar char="•"/>
                      </a:pPr>
                      <a:r>
                        <a:rPr lang="pt-BR" sz="1800" baseline="0" dirty="0"/>
                        <a:t> Condições de estocagem do material;</a:t>
                      </a:r>
                      <a:endParaRPr lang="pt-BR" sz="1800" dirty="0"/>
                    </a:p>
                  </a:txBody>
                  <a:tcPr marL="91439" marR="91439" marT="45718" marB="45718"/>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5507428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708339"/>
            <a:ext cx="11446933" cy="528034"/>
          </a:xfrm>
        </p:spPr>
        <p:txBody>
          <a:bodyPr>
            <a:noAutofit/>
          </a:bodyPr>
          <a:lstStyle/>
          <a:p>
            <a:r>
              <a:rPr lang="pt-BR" sz="2000" b="1" dirty="0">
                <a:latin typeface="Arial" panose="020B0604020202020204" pitchFamily="34" charset="0"/>
                <a:cs typeface="Arial" panose="020B0604020202020204" pitchFamily="34" charset="0"/>
              </a:rPr>
              <a:t>INVENTÁRIO CADASTRAMENTO e CONTROLE                   </a:t>
            </a: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br>
              <a:rPr lang="pt-BR" sz="2000" b="1" dirty="0">
                <a:latin typeface="Arial" panose="020B0604020202020204" pitchFamily="34" charset="0"/>
                <a:cs typeface="Arial" panose="020B0604020202020204" pitchFamily="34" charset="0"/>
              </a:rPr>
            </a:br>
            <a:r>
              <a:rPr lang="pt-BR" sz="2000" b="1" dirty="0">
                <a:latin typeface="Arial" panose="020B0604020202020204" pitchFamily="34" charset="0"/>
                <a:cs typeface="Arial" panose="020B0604020202020204" pitchFamily="34" charset="0"/>
              </a:rPr>
              <a:t>BENS DE CONSUMO (Inventário do Almoxarifado)</a:t>
            </a: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6" name="Tabela 5"/>
          <p:cNvGraphicFramePr>
            <a:graphicFrameLocks noGrp="1"/>
          </p:cNvGraphicFramePr>
          <p:nvPr/>
        </p:nvGraphicFramePr>
        <p:xfrm>
          <a:off x="0" y="1399592"/>
          <a:ext cx="12191999" cy="5321883"/>
        </p:xfrm>
        <a:graphic>
          <a:graphicData uri="http://schemas.openxmlformats.org/drawingml/2006/table">
            <a:tbl>
              <a:tblPr firstRow="1" bandRow="1">
                <a:tableStyleId>{5C22544A-7EE6-4342-B048-85BDC9FD1C3A}</a:tableStyleId>
              </a:tblPr>
              <a:tblGrid>
                <a:gridCol w="2496000">
                  <a:extLst>
                    <a:ext uri="{9D8B030D-6E8A-4147-A177-3AD203B41FA5}">
                      <a16:colId xmlns:a16="http://schemas.microsoft.com/office/drawing/2014/main" val="20000"/>
                    </a:ext>
                  </a:extLst>
                </a:gridCol>
                <a:gridCol w="9695999">
                  <a:extLst>
                    <a:ext uri="{9D8B030D-6E8A-4147-A177-3AD203B41FA5}">
                      <a16:colId xmlns:a16="http://schemas.microsoft.com/office/drawing/2014/main" val="20001"/>
                    </a:ext>
                  </a:extLst>
                </a:gridCol>
              </a:tblGrid>
              <a:tr h="406496">
                <a:tc gridSpan="2">
                  <a:txBody>
                    <a:bodyPr/>
                    <a:lstStyle/>
                    <a:p>
                      <a:pPr algn="ctr"/>
                      <a:r>
                        <a:rPr lang="pt-BR" sz="1800" dirty="0"/>
                        <a:t>Itens</a:t>
                      </a:r>
                      <a:r>
                        <a:rPr lang="pt-BR" sz="1800" baseline="0" dirty="0"/>
                        <a:t> que deverão constar no relatório preliminar</a:t>
                      </a:r>
                      <a:endParaRPr lang="pt-BR" sz="1800" dirty="0"/>
                    </a:p>
                  </a:txBody>
                  <a:tcPr marL="91439" marR="91439"/>
                </a:tc>
                <a:tc hMerge="1">
                  <a:txBody>
                    <a:bodyPr/>
                    <a:lstStyle/>
                    <a:p>
                      <a:pPr algn="ctr"/>
                      <a:endParaRPr lang="pt-BR" dirty="0"/>
                    </a:p>
                  </a:txBody>
                  <a:tcPr/>
                </a:tc>
                <a:extLst>
                  <a:ext uri="{0D108BD9-81ED-4DB2-BD59-A6C34878D82A}">
                    <a16:rowId xmlns:a16="http://schemas.microsoft.com/office/drawing/2014/main" val="10000"/>
                  </a:ext>
                </a:extLst>
              </a:tr>
              <a:tr h="2984529">
                <a:tc>
                  <a:txBody>
                    <a:bodyPr/>
                    <a:lstStyle/>
                    <a:p>
                      <a:pPr algn="ctr"/>
                      <a:r>
                        <a:rPr lang="pt-BR" sz="1800" dirty="0"/>
                        <a:t>Organização e situação do item</a:t>
                      </a:r>
                    </a:p>
                  </a:txBody>
                  <a:tcPr marL="91439" marR="91439"/>
                </a:tc>
                <a:tc>
                  <a:txBody>
                    <a:bodyPr/>
                    <a:lstStyle/>
                    <a:p>
                      <a:pPr algn="just">
                        <a:buFont typeface="Arial" pitchFamily="34" charset="0"/>
                        <a:buChar char="•"/>
                      </a:pPr>
                      <a:r>
                        <a:rPr lang="pt-BR" sz="1800" dirty="0"/>
                        <a:t> Quantidade do bem em estoque;</a:t>
                      </a:r>
                    </a:p>
                    <a:p>
                      <a:pPr algn="just">
                        <a:buFont typeface="Arial" pitchFamily="34" charset="0"/>
                        <a:buChar char="•"/>
                      </a:pPr>
                      <a:r>
                        <a:rPr lang="pt-BR" sz="1800" dirty="0"/>
                        <a:t> Os bens localizados e que não constam no relatório</a:t>
                      </a:r>
                      <a:r>
                        <a:rPr lang="pt-BR" sz="1800" baseline="0" dirty="0"/>
                        <a:t> do sistema;</a:t>
                      </a:r>
                    </a:p>
                    <a:p>
                      <a:pPr algn="just">
                        <a:buFont typeface="Arial" pitchFamily="34" charset="0"/>
                        <a:buChar char="•"/>
                      </a:pPr>
                      <a:r>
                        <a:rPr lang="pt-BR" sz="1800" baseline="0" dirty="0"/>
                        <a:t> A correta descrição do bem, caso haja discrepância entre o constante no sistema Almoxarifado e o verificado fisicamente;</a:t>
                      </a:r>
                    </a:p>
                    <a:p>
                      <a:pPr algn="just">
                        <a:buFont typeface="Arial" pitchFamily="34" charset="0"/>
                        <a:buChar char="•"/>
                      </a:pPr>
                      <a:r>
                        <a:rPr lang="pt-BR" sz="1800" dirty="0"/>
                        <a:t> A existência</a:t>
                      </a:r>
                      <a:r>
                        <a:rPr lang="pt-BR" sz="1800" baseline="0" dirty="0"/>
                        <a:t> de plaquetas de endereçamento em mau estado ou sua inexistência.</a:t>
                      </a:r>
                    </a:p>
                    <a:p>
                      <a:pPr algn="just">
                        <a:buFont typeface="Arial" pitchFamily="34" charset="0"/>
                        <a:buChar char="•"/>
                      </a:pPr>
                      <a:r>
                        <a:rPr lang="pt-BR" sz="1800" baseline="0" dirty="0"/>
                        <a:t> A existência de bens materiais em mau estado de conservação ou armazenados de forma inadequada;</a:t>
                      </a:r>
                    </a:p>
                    <a:p>
                      <a:pPr algn="just">
                        <a:buFont typeface="Arial" pitchFamily="34" charset="0"/>
                        <a:buChar char="•"/>
                      </a:pPr>
                      <a:r>
                        <a:rPr lang="pt-BR" sz="1800" baseline="0" dirty="0"/>
                        <a:t> Bens com prazo de validade vencido.</a:t>
                      </a:r>
                    </a:p>
                  </a:txBody>
                  <a:tcPr marL="91439" marR="91439"/>
                </a:tc>
                <a:extLst>
                  <a:ext uri="{0D108BD9-81ED-4DB2-BD59-A6C34878D82A}">
                    <a16:rowId xmlns:a16="http://schemas.microsoft.com/office/drawing/2014/main" val="10001"/>
                  </a:ext>
                </a:extLst>
              </a:tr>
              <a:tr h="1930858">
                <a:tc>
                  <a:txBody>
                    <a:bodyPr/>
                    <a:lstStyle/>
                    <a:p>
                      <a:pPr algn="ctr"/>
                      <a:r>
                        <a:rPr lang="pt-BR" sz="1800" dirty="0"/>
                        <a:t>Quantidade</a:t>
                      </a:r>
                      <a:r>
                        <a:rPr lang="pt-BR" sz="1800" baseline="0" dirty="0"/>
                        <a:t> divergente</a:t>
                      </a:r>
                      <a:endParaRPr lang="pt-BR" sz="1800" dirty="0"/>
                    </a:p>
                  </a:txBody>
                  <a:tcPr marL="91439" marR="91439"/>
                </a:tc>
                <a:tc>
                  <a:txBody>
                    <a:bodyPr/>
                    <a:lstStyle/>
                    <a:p>
                      <a:pPr algn="just">
                        <a:buFont typeface="Arial" pitchFamily="34" charset="0"/>
                        <a:buChar char="•"/>
                      </a:pPr>
                      <a:r>
                        <a:rPr lang="pt-BR" sz="1800" dirty="0"/>
                        <a:t> Após duas contagens por membros diferentes, se houver divergência, deverá ser realizada uma nova contagem por um novo membro, acompanhado pelo presidente e o responsável pelo estoque para verificação das diferenças;</a:t>
                      </a:r>
                    </a:p>
                    <a:p>
                      <a:pPr algn="just">
                        <a:buFont typeface="Arial" pitchFamily="34" charset="0"/>
                        <a:buChar char="•"/>
                      </a:pPr>
                      <a:r>
                        <a:rPr lang="pt-BR" sz="1800" baseline="0" dirty="0"/>
                        <a:t> O resultado deverá ser lançado no sistema Almoxarifado, módulo inventário, para contabilização e formalização dos itens divergentes.</a:t>
                      </a:r>
                      <a:endParaRPr lang="pt-BR" sz="1800" dirty="0"/>
                    </a:p>
                  </a:txBody>
                  <a:tcPr marL="91439" marR="91439"/>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602978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708339"/>
            <a:ext cx="11446933" cy="528034"/>
          </a:xfrm>
        </p:spPr>
        <p:txBody>
          <a:bodyPr>
            <a:noAutofit/>
          </a:bodyPr>
          <a:lstStyle/>
          <a:p>
            <a:r>
              <a:rPr lang="pt-BR" sz="2000" b="1" dirty="0">
                <a:latin typeface="Arial" panose="020B0604020202020204" pitchFamily="34" charset="0"/>
                <a:cs typeface="Arial" panose="020B0604020202020204" pitchFamily="34" charset="0"/>
              </a:rPr>
              <a:t>INVENTÁRIO CADASTRAMENTO e CONTROLE                      </a:t>
            </a: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br>
              <a:rPr lang="pt-BR" sz="2000" b="1" dirty="0">
                <a:latin typeface="Arial" panose="020B0604020202020204" pitchFamily="34" charset="0"/>
                <a:cs typeface="Arial" panose="020B0604020202020204" pitchFamily="34" charset="0"/>
              </a:rPr>
            </a:br>
            <a:r>
              <a:rPr lang="pt-BR" sz="2000" b="1" dirty="0">
                <a:latin typeface="Arial" panose="020B0604020202020204" pitchFamily="34" charset="0"/>
                <a:cs typeface="Arial" panose="020B0604020202020204" pitchFamily="34" charset="0"/>
              </a:rPr>
              <a:t>BENS DE CONSUMO (Inventário do Almoxarifado)</a:t>
            </a: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6" name="Tabela 5"/>
          <p:cNvGraphicFramePr>
            <a:graphicFrameLocks noGrp="1"/>
          </p:cNvGraphicFramePr>
          <p:nvPr/>
        </p:nvGraphicFramePr>
        <p:xfrm>
          <a:off x="0" y="1732772"/>
          <a:ext cx="12192000" cy="3025840"/>
        </p:xfrm>
        <a:graphic>
          <a:graphicData uri="http://schemas.openxmlformats.org/drawingml/2006/table">
            <a:tbl>
              <a:tblPr firstRow="1" bandRow="1">
                <a:tableStyleId>{5C22544A-7EE6-4342-B048-85BDC9FD1C3A}</a:tableStyleId>
              </a:tblPr>
              <a:tblGrid>
                <a:gridCol w="2496000">
                  <a:extLst>
                    <a:ext uri="{9D8B030D-6E8A-4147-A177-3AD203B41FA5}">
                      <a16:colId xmlns:a16="http://schemas.microsoft.com/office/drawing/2014/main" val="20000"/>
                    </a:ext>
                  </a:extLst>
                </a:gridCol>
                <a:gridCol w="9696000">
                  <a:extLst>
                    <a:ext uri="{9D8B030D-6E8A-4147-A177-3AD203B41FA5}">
                      <a16:colId xmlns:a16="http://schemas.microsoft.com/office/drawing/2014/main" val="20001"/>
                    </a:ext>
                  </a:extLst>
                </a:gridCol>
              </a:tblGrid>
              <a:tr h="521527">
                <a:tc gridSpan="2">
                  <a:txBody>
                    <a:bodyPr/>
                    <a:lstStyle/>
                    <a:p>
                      <a:pPr algn="ctr"/>
                      <a:r>
                        <a:rPr lang="pt-BR" sz="1800" dirty="0"/>
                        <a:t>Itens</a:t>
                      </a:r>
                      <a:r>
                        <a:rPr lang="pt-BR" sz="1800" baseline="0" dirty="0"/>
                        <a:t> que deverão constar no relatório preliminar</a:t>
                      </a:r>
                      <a:endParaRPr lang="pt-BR" sz="1800" dirty="0"/>
                    </a:p>
                  </a:txBody>
                  <a:tcPr marL="91439" marR="91439" marT="45728" marB="45728"/>
                </a:tc>
                <a:tc hMerge="1">
                  <a:txBody>
                    <a:bodyPr/>
                    <a:lstStyle/>
                    <a:p>
                      <a:pPr algn="ctr"/>
                      <a:endParaRPr lang="pt-BR" dirty="0"/>
                    </a:p>
                  </a:txBody>
                  <a:tcPr/>
                </a:tc>
                <a:extLst>
                  <a:ext uri="{0D108BD9-81ED-4DB2-BD59-A6C34878D82A}">
                    <a16:rowId xmlns:a16="http://schemas.microsoft.com/office/drawing/2014/main" val="10000"/>
                  </a:ext>
                </a:extLst>
              </a:tr>
              <a:tr h="2504313">
                <a:tc>
                  <a:txBody>
                    <a:bodyPr/>
                    <a:lstStyle/>
                    <a:p>
                      <a:pPr algn="ctr"/>
                      <a:r>
                        <a:rPr lang="pt-BR" sz="1800" b="1" dirty="0"/>
                        <a:t>Liberação do estoque</a:t>
                      </a:r>
                    </a:p>
                  </a:txBody>
                  <a:tcPr marL="91439" marR="91439" marT="45728" marB="45728"/>
                </a:tc>
                <a:tc>
                  <a:txBody>
                    <a:bodyPr/>
                    <a:lstStyle/>
                    <a:p>
                      <a:pPr algn="just">
                        <a:buFont typeface="Arial" pitchFamily="34" charset="0"/>
                        <a:buChar char="•"/>
                      </a:pPr>
                      <a:r>
                        <a:rPr lang="pt-BR" sz="1800" dirty="0"/>
                        <a:t> O presidente da comissão,</a:t>
                      </a:r>
                      <a:r>
                        <a:rPr lang="pt-BR" sz="1800" baseline="0" dirty="0"/>
                        <a:t> entendendo que não serão necessárias outras verificações físicas no ambiente do estoque, comunicará formalmente às unidades do Órgão sobre o encerramento dos trabalhos de contagem, liberando a movimentação de saída dos bens.</a:t>
                      </a:r>
                    </a:p>
                  </a:txBody>
                  <a:tcPr marL="91439" marR="91439" marT="45728" marB="45728"/>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3591903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708339"/>
            <a:ext cx="11446933" cy="528034"/>
          </a:xfrm>
        </p:spPr>
        <p:txBody>
          <a:bodyPr>
            <a:noAutofit/>
          </a:bodyPr>
          <a:lstStyle/>
          <a:p>
            <a:r>
              <a:rPr lang="pt-BR" sz="2000" b="1" dirty="0">
                <a:latin typeface="Arial" panose="020B0604020202020204" pitchFamily="34" charset="0"/>
                <a:cs typeface="Arial" panose="020B0604020202020204" pitchFamily="34" charset="0"/>
              </a:rPr>
              <a:t>INVENTÁRIO CADASTRAMENTO e CONTROLE                     </a:t>
            </a: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br>
              <a:rPr lang="pt-BR" sz="2000" b="1" dirty="0">
                <a:latin typeface="Arial" panose="020B0604020202020204" pitchFamily="34" charset="0"/>
                <a:cs typeface="Arial" panose="020B0604020202020204" pitchFamily="34" charset="0"/>
              </a:rPr>
            </a:br>
            <a:r>
              <a:rPr lang="pt-BR" sz="2000" b="1" dirty="0">
                <a:latin typeface="Arial" panose="020B0604020202020204" pitchFamily="34" charset="0"/>
                <a:cs typeface="Arial" panose="020B0604020202020204" pitchFamily="34" charset="0"/>
              </a:rPr>
              <a:t>BENS DE CONSUMO (Inventário do Almoxarifado)</a:t>
            </a: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6" name="Tabela 5"/>
          <p:cNvGraphicFramePr>
            <a:graphicFrameLocks noGrp="1"/>
          </p:cNvGraphicFramePr>
          <p:nvPr/>
        </p:nvGraphicFramePr>
        <p:xfrm>
          <a:off x="0" y="1397000"/>
          <a:ext cx="12192000" cy="5324476"/>
        </p:xfrm>
        <a:graphic>
          <a:graphicData uri="http://schemas.openxmlformats.org/drawingml/2006/table">
            <a:tbl>
              <a:tblPr firstRow="1" bandRow="1">
                <a:tableStyleId>{5C22544A-7EE6-4342-B048-85BDC9FD1C3A}</a:tableStyleId>
              </a:tblPr>
              <a:tblGrid>
                <a:gridCol w="3021914">
                  <a:extLst>
                    <a:ext uri="{9D8B030D-6E8A-4147-A177-3AD203B41FA5}">
                      <a16:colId xmlns:a16="http://schemas.microsoft.com/office/drawing/2014/main" val="20000"/>
                    </a:ext>
                  </a:extLst>
                </a:gridCol>
                <a:gridCol w="9170086">
                  <a:extLst>
                    <a:ext uri="{9D8B030D-6E8A-4147-A177-3AD203B41FA5}">
                      <a16:colId xmlns:a16="http://schemas.microsoft.com/office/drawing/2014/main" val="20001"/>
                    </a:ext>
                  </a:extLst>
                </a:gridCol>
              </a:tblGrid>
              <a:tr h="649469">
                <a:tc>
                  <a:txBody>
                    <a:bodyPr/>
                    <a:lstStyle/>
                    <a:p>
                      <a:pPr algn="ctr"/>
                      <a:r>
                        <a:rPr lang="pt-BR" sz="1800" dirty="0"/>
                        <a:t>ITENS</a:t>
                      </a:r>
                    </a:p>
                  </a:txBody>
                  <a:tcPr marT="45709" marB="45709"/>
                </a:tc>
                <a:tc>
                  <a:txBody>
                    <a:bodyPr/>
                    <a:lstStyle/>
                    <a:p>
                      <a:pPr algn="ctr"/>
                      <a:r>
                        <a:rPr lang="pt-BR" sz="1800" dirty="0"/>
                        <a:t>DESCRIÇÃO</a:t>
                      </a:r>
                    </a:p>
                  </a:txBody>
                  <a:tcPr marT="45709" marB="45709"/>
                </a:tc>
                <a:extLst>
                  <a:ext uri="{0D108BD9-81ED-4DB2-BD59-A6C34878D82A}">
                    <a16:rowId xmlns:a16="http://schemas.microsoft.com/office/drawing/2014/main" val="10000"/>
                  </a:ext>
                </a:extLst>
              </a:tr>
              <a:tr h="649469">
                <a:tc>
                  <a:txBody>
                    <a:bodyPr/>
                    <a:lstStyle/>
                    <a:p>
                      <a:r>
                        <a:rPr lang="pt-BR" sz="1800" b="1" dirty="0">
                          <a:latin typeface="Arial" panose="020B0604020202020204" pitchFamily="34" charset="0"/>
                          <a:cs typeface="Arial" panose="020B0604020202020204" pitchFamily="34" charset="0"/>
                        </a:rPr>
                        <a:t>Sobras de Materiais</a:t>
                      </a:r>
                    </a:p>
                  </a:txBody>
                  <a:tcPr marT="45709" marB="45709"/>
                </a:tc>
                <a:tc>
                  <a:txBody>
                    <a:bodyPr/>
                    <a:lstStyle/>
                    <a:p>
                      <a:r>
                        <a:rPr lang="pt-BR" sz="1800" dirty="0">
                          <a:latin typeface="Arial" panose="020B0604020202020204" pitchFamily="34" charset="0"/>
                          <a:cs typeface="Arial" panose="020B0604020202020204" pitchFamily="34" charset="0"/>
                        </a:rPr>
                        <a:t>Planilha</a:t>
                      </a:r>
                      <a:r>
                        <a:rPr lang="pt-BR" sz="1800" baseline="0" dirty="0">
                          <a:latin typeface="Arial" panose="020B0604020202020204" pitchFamily="34" charset="0"/>
                          <a:cs typeface="Arial" panose="020B0604020202020204" pitchFamily="34" charset="0"/>
                        </a:rPr>
                        <a:t> com quantitativos dos itens sobraram no estoque</a:t>
                      </a:r>
                      <a:endParaRPr lang="pt-BR" sz="1800" dirty="0">
                        <a:latin typeface="Arial" panose="020B0604020202020204" pitchFamily="34" charset="0"/>
                        <a:cs typeface="Arial" panose="020B0604020202020204" pitchFamily="34" charset="0"/>
                      </a:endParaRPr>
                    </a:p>
                  </a:txBody>
                  <a:tcPr marT="45709" marB="45709"/>
                </a:tc>
                <a:extLst>
                  <a:ext uri="{0D108BD9-81ED-4DB2-BD59-A6C34878D82A}">
                    <a16:rowId xmlns:a16="http://schemas.microsoft.com/office/drawing/2014/main" val="10001"/>
                  </a:ext>
                </a:extLst>
              </a:tr>
              <a:tr h="649469">
                <a:tc>
                  <a:txBody>
                    <a:bodyPr/>
                    <a:lstStyle/>
                    <a:p>
                      <a:r>
                        <a:rPr lang="pt-BR" sz="1800" b="1" dirty="0">
                          <a:latin typeface="Arial" panose="020B0604020202020204" pitchFamily="34" charset="0"/>
                          <a:cs typeface="Arial" panose="020B0604020202020204" pitchFamily="34" charset="0"/>
                        </a:rPr>
                        <a:t>Falta de Materiais</a:t>
                      </a:r>
                    </a:p>
                  </a:txBody>
                  <a:tcPr marT="45709" marB="45709"/>
                </a:tc>
                <a:tc>
                  <a:txBody>
                    <a:bodyPr/>
                    <a:lstStyle/>
                    <a:p>
                      <a:r>
                        <a:rPr lang="pt-BR" sz="1800" dirty="0">
                          <a:latin typeface="Arial" panose="020B0604020202020204" pitchFamily="34" charset="0"/>
                          <a:cs typeface="Arial" panose="020B0604020202020204" pitchFamily="34" charset="0"/>
                        </a:rPr>
                        <a:t>Planilha com quantitativos</a:t>
                      </a:r>
                      <a:r>
                        <a:rPr lang="pt-BR" sz="1800" baseline="0" dirty="0">
                          <a:latin typeface="Arial" panose="020B0604020202020204" pitchFamily="34" charset="0"/>
                          <a:cs typeface="Arial" panose="020B0604020202020204" pitchFamily="34" charset="0"/>
                        </a:rPr>
                        <a:t> dos itens que faltaram no estoque</a:t>
                      </a:r>
                      <a:endParaRPr lang="pt-BR" sz="1800" dirty="0">
                        <a:latin typeface="Arial" panose="020B0604020202020204" pitchFamily="34" charset="0"/>
                        <a:cs typeface="Arial" panose="020B0604020202020204" pitchFamily="34" charset="0"/>
                      </a:endParaRPr>
                    </a:p>
                  </a:txBody>
                  <a:tcPr marT="45709" marB="45709"/>
                </a:tc>
                <a:extLst>
                  <a:ext uri="{0D108BD9-81ED-4DB2-BD59-A6C34878D82A}">
                    <a16:rowId xmlns:a16="http://schemas.microsoft.com/office/drawing/2014/main" val="10002"/>
                  </a:ext>
                </a:extLst>
              </a:tr>
              <a:tr h="762332">
                <a:tc>
                  <a:txBody>
                    <a:bodyPr/>
                    <a:lstStyle/>
                    <a:p>
                      <a:r>
                        <a:rPr lang="pt-BR" sz="1800" b="1" dirty="0">
                          <a:latin typeface="Arial" panose="020B0604020202020204" pitchFamily="34" charset="0"/>
                          <a:cs typeface="Arial" panose="020B0604020202020204" pitchFamily="34" charset="0"/>
                        </a:rPr>
                        <a:t>Itens não movimentados</a:t>
                      </a:r>
                    </a:p>
                  </a:txBody>
                  <a:tcPr marT="45709" marB="45709"/>
                </a:tc>
                <a:tc>
                  <a:txBody>
                    <a:bodyPr/>
                    <a:lstStyle/>
                    <a:p>
                      <a:r>
                        <a:rPr lang="pt-BR" sz="1800" dirty="0">
                          <a:latin typeface="Arial" panose="020B0604020202020204" pitchFamily="34" charset="0"/>
                          <a:cs typeface="Arial" panose="020B0604020202020204" pitchFamily="34" charset="0"/>
                        </a:rPr>
                        <a:t>Planilha com materiais em estoque</a:t>
                      </a:r>
                      <a:r>
                        <a:rPr lang="pt-BR" sz="1800" baseline="0" dirty="0">
                          <a:latin typeface="Arial" panose="020B0604020202020204" pitchFamily="34" charset="0"/>
                          <a:cs typeface="Arial" panose="020B0604020202020204" pitchFamily="34" charset="0"/>
                        </a:rPr>
                        <a:t> que não foram movimentados no período de 02 anos;</a:t>
                      </a:r>
                      <a:endParaRPr lang="pt-BR" sz="1800" dirty="0">
                        <a:latin typeface="Arial" panose="020B0604020202020204" pitchFamily="34" charset="0"/>
                        <a:cs typeface="Arial" panose="020B0604020202020204" pitchFamily="34" charset="0"/>
                      </a:endParaRPr>
                    </a:p>
                  </a:txBody>
                  <a:tcPr marT="45709" marB="45709"/>
                </a:tc>
                <a:extLst>
                  <a:ext uri="{0D108BD9-81ED-4DB2-BD59-A6C34878D82A}">
                    <a16:rowId xmlns:a16="http://schemas.microsoft.com/office/drawing/2014/main" val="10003"/>
                  </a:ext>
                </a:extLst>
              </a:tr>
              <a:tr h="762340">
                <a:tc>
                  <a:txBody>
                    <a:bodyPr/>
                    <a:lstStyle/>
                    <a:p>
                      <a:r>
                        <a:rPr lang="pt-BR" sz="1800" b="1" dirty="0">
                          <a:latin typeface="Arial" panose="020B0604020202020204" pitchFamily="34" charset="0"/>
                          <a:cs typeface="Arial" panose="020B0604020202020204" pitchFamily="34" charset="0"/>
                        </a:rPr>
                        <a:t>Itens obsoletos</a:t>
                      </a:r>
                    </a:p>
                  </a:txBody>
                  <a:tcPr marT="45709" marB="45709"/>
                </a:tc>
                <a:tc>
                  <a:txBody>
                    <a:bodyPr/>
                    <a:lstStyle/>
                    <a:p>
                      <a:r>
                        <a:rPr lang="pt-BR" sz="1800" dirty="0">
                          <a:latin typeface="Arial" panose="020B0604020202020204" pitchFamily="34" charset="0"/>
                          <a:cs typeface="Arial" panose="020B0604020202020204" pitchFamily="34" charset="0"/>
                        </a:rPr>
                        <a:t>Planilha com itens</a:t>
                      </a:r>
                      <a:r>
                        <a:rPr lang="pt-BR" sz="1800" baseline="0" dirty="0">
                          <a:latin typeface="Arial" panose="020B0604020202020204" pitchFamily="34" charset="0"/>
                          <a:cs typeface="Arial" panose="020B0604020202020204" pitchFamily="34" charset="0"/>
                        </a:rPr>
                        <a:t> sem uso. Arcaico ou antigo. Que se encontra fora de uso. (fitas para maquinas de escrever, papel carbono)</a:t>
                      </a:r>
                      <a:endParaRPr lang="pt-BR" sz="1800" dirty="0">
                        <a:latin typeface="Arial" panose="020B0604020202020204" pitchFamily="34" charset="0"/>
                        <a:cs typeface="Arial" panose="020B0604020202020204" pitchFamily="34" charset="0"/>
                      </a:endParaRPr>
                    </a:p>
                  </a:txBody>
                  <a:tcPr marT="45709" marB="45709"/>
                </a:tc>
                <a:extLst>
                  <a:ext uri="{0D108BD9-81ED-4DB2-BD59-A6C34878D82A}">
                    <a16:rowId xmlns:a16="http://schemas.microsoft.com/office/drawing/2014/main" val="10004"/>
                  </a:ext>
                </a:extLst>
              </a:tr>
              <a:tr h="1089057">
                <a:tc>
                  <a:txBody>
                    <a:bodyPr/>
                    <a:lstStyle/>
                    <a:p>
                      <a:r>
                        <a:rPr lang="pt-BR" sz="1800" b="1" dirty="0">
                          <a:latin typeface="Arial" panose="020B0604020202020204" pitchFamily="34" charset="0"/>
                          <a:cs typeface="Arial" panose="020B0604020202020204" pitchFamily="34" charset="0"/>
                        </a:rPr>
                        <a:t>Itens em processo de Doação ou desfazimento</a:t>
                      </a:r>
                    </a:p>
                  </a:txBody>
                  <a:tcPr marT="45709" marB="45709"/>
                </a:tc>
                <a:tc>
                  <a:txBody>
                    <a:bodyPr/>
                    <a:lstStyle/>
                    <a:p>
                      <a:r>
                        <a:rPr lang="pt-BR" sz="1800" dirty="0">
                          <a:latin typeface="Arial" panose="020B0604020202020204" pitchFamily="34" charset="0"/>
                          <a:cs typeface="Arial" panose="020B0604020202020204" pitchFamily="34" charset="0"/>
                        </a:rPr>
                        <a:t>Planilha com</a:t>
                      </a:r>
                      <a:r>
                        <a:rPr lang="pt-BR" sz="1800" baseline="0" dirty="0">
                          <a:latin typeface="Arial" panose="020B0604020202020204" pitchFamily="34" charset="0"/>
                          <a:cs typeface="Arial" panose="020B0604020202020204" pitchFamily="34" charset="0"/>
                        </a:rPr>
                        <a:t> itens que estão em processo de Desfazimento ou Doação. </a:t>
                      </a:r>
                      <a:endParaRPr lang="pt-BR" sz="1800" dirty="0">
                        <a:latin typeface="Arial" panose="020B0604020202020204" pitchFamily="34" charset="0"/>
                        <a:cs typeface="Arial" panose="020B0604020202020204" pitchFamily="34" charset="0"/>
                      </a:endParaRPr>
                    </a:p>
                  </a:txBody>
                  <a:tcPr marT="45709" marB="45709"/>
                </a:tc>
                <a:extLst>
                  <a:ext uri="{0D108BD9-81ED-4DB2-BD59-A6C34878D82A}">
                    <a16:rowId xmlns:a16="http://schemas.microsoft.com/office/drawing/2014/main" val="10005"/>
                  </a:ext>
                </a:extLst>
              </a:tr>
              <a:tr h="762340">
                <a:tc>
                  <a:txBody>
                    <a:bodyPr/>
                    <a:lstStyle/>
                    <a:p>
                      <a:r>
                        <a:rPr lang="pt-BR" sz="1800" b="1" dirty="0">
                          <a:latin typeface="Arial" panose="020B0604020202020204" pitchFamily="34" charset="0"/>
                          <a:cs typeface="Arial" panose="020B0604020202020204" pitchFamily="34" charset="0"/>
                        </a:rPr>
                        <a:t>Perecíveis</a:t>
                      </a:r>
                      <a:r>
                        <a:rPr lang="pt-BR" sz="1800" b="1" baseline="0" dirty="0">
                          <a:latin typeface="Arial" panose="020B0604020202020204" pitchFamily="34" charset="0"/>
                          <a:cs typeface="Arial" panose="020B0604020202020204" pitchFamily="34" charset="0"/>
                        </a:rPr>
                        <a:t> ou vencidos</a:t>
                      </a:r>
                      <a:endParaRPr lang="pt-BR" sz="1800" b="1" dirty="0">
                        <a:latin typeface="Arial" panose="020B0604020202020204" pitchFamily="34" charset="0"/>
                        <a:cs typeface="Arial" panose="020B0604020202020204" pitchFamily="34" charset="0"/>
                      </a:endParaRPr>
                    </a:p>
                  </a:txBody>
                  <a:tcPr marT="45709" marB="45709"/>
                </a:tc>
                <a:tc>
                  <a:txBody>
                    <a:bodyPr/>
                    <a:lstStyle/>
                    <a:p>
                      <a:r>
                        <a:rPr lang="pt-BR" sz="1800" dirty="0">
                          <a:latin typeface="Arial" panose="020B0604020202020204" pitchFamily="34" charset="0"/>
                          <a:cs typeface="Arial" panose="020B0604020202020204" pitchFamily="34" charset="0"/>
                        </a:rPr>
                        <a:t>Planilha dos materiais perecíveis com vencimento em até 60 dias, ou materiais com</a:t>
                      </a:r>
                      <a:r>
                        <a:rPr lang="pt-BR" sz="1800" baseline="0" dirty="0">
                          <a:latin typeface="Arial" panose="020B0604020202020204" pitchFamily="34" charset="0"/>
                          <a:cs typeface="Arial" panose="020B0604020202020204" pitchFamily="34" charset="0"/>
                        </a:rPr>
                        <a:t> prazo de validade vencido</a:t>
                      </a:r>
                      <a:r>
                        <a:rPr lang="pt-BR" sz="1800" dirty="0">
                          <a:latin typeface="Arial" panose="020B0604020202020204" pitchFamily="34" charset="0"/>
                          <a:cs typeface="Arial" panose="020B0604020202020204" pitchFamily="34" charset="0"/>
                        </a:rPr>
                        <a:t>.</a:t>
                      </a:r>
                    </a:p>
                  </a:txBody>
                  <a:tcPr marT="45709" marB="45709"/>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8184276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708339"/>
            <a:ext cx="11446933" cy="528034"/>
          </a:xfrm>
        </p:spPr>
        <p:txBody>
          <a:bodyPr>
            <a:noAutofit/>
          </a:bodyPr>
          <a:lstStyle/>
          <a:p>
            <a:r>
              <a:rPr lang="pt-BR" sz="2000" b="1" dirty="0">
                <a:latin typeface="Arial" panose="020B0604020202020204" pitchFamily="34" charset="0"/>
                <a:cs typeface="Arial" panose="020B0604020202020204" pitchFamily="34" charset="0"/>
              </a:rPr>
              <a:t>INVENTÁRIO CADASTRAMENTO e CONTROLE                     </a:t>
            </a: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br>
              <a:rPr lang="pt-BR" sz="2000" b="1" dirty="0">
                <a:latin typeface="Arial" panose="020B0604020202020204" pitchFamily="34" charset="0"/>
                <a:cs typeface="Arial" panose="020B0604020202020204" pitchFamily="34" charset="0"/>
              </a:rPr>
            </a:br>
            <a:r>
              <a:rPr lang="pt-BR" sz="2000" b="1" dirty="0">
                <a:latin typeface="Arial" panose="020B0604020202020204" pitchFamily="34" charset="0"/>
                <a:cs typeface="Arial" panose="020B0604020202020204" pitchFamily="34" charset="0"/>
              </a:rPr>
              <a:t>BENS DE CONSUMO (Inventário do Almoxarifado)</a:t>
            </a: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6" name="Tabela 5"/>
          <p:cNvGraphicFramePr>
            <a:graphicFrameLocks noGrp="1"/>
          </p:cNvGraphicFramePr>
          <p:nvPr/>
        </p:nvGraphicFramePr>
        <p:xfrm>
          <a:off x="0" y="1590317"/>
          <a:ext cx="12192000" cy="5267684"/>
        </p:xfrm>
        <a:graphic>
          <a:graphicData uri="http://schemas.openxmlformats.org/drawingml/2006/table">
            <a:tbl>
              <a:tblPr firstRow="1" bandRow="1">
                <a:tableStyleId>{5C22544A-7EE6-4342-B048-85BDC9FD1C3A}</a:tableStyleId>
              </a:tblPr>
              <a:tblGrid>
                <a:gridCol w="1701212">
                  <a:extLst>
                    <a:ext uri="{9D8B030D-6E8A-4147-A177-3AD203B41FA5}">
                      <a16:colId xmlns:a16="http://schemas.microsoft.com/office/drawing/2014/main" val="20000"/>
                    </a:ext>
                  </a:extLst>
                </a:gridCol>
                <a:gridCol w="8966788">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tblGrid>
              <a:tr h="695732">
                <a:tc>
                  <a:txBody>
                    <a:bodyPr/>
                    <a:lstStyle/>
                    <a:p>
                      <a:pPr algn="ctr"/>
                      <a:r>
                        <a:rPr lang="pt-BR" sz="1800" dirty="0"/>
                        <a:t>Responsabilidade</a:t>
                      </a:r>
                    </a:p>
                  </a:txBody>
                  <a:tcPr marL="91439" marR="91439" marT="45723" marB="45723"/>
                </a:tc>
                <a:tc>
                  <a:txBody>
                    <a:bodyPr/>
                    <a:lstStyle/>
                    <a:p>
                      <a:pPr algn="ctr"/>
                      <a:r>
                        <a:rPr lang="pt-BR" sz="1800" dirty="0"/>
                        <a:t>Atividade</a:t>
                      </a:r>
                    </a:p>
                  </a:txBody>
                  <a:tcPr marL="91439" marR="91439" marT="45723" marB="45723"/>
                </a:tc>
                <a:tc>
                  <a:txBody>
                    <a:bodyPr/>
                    <a:lstStyle/>
                    <a:p>
                      <a:pPr algn="ctr"/>
                      <a:r>
                        <a:rPr lang="pt-BR" sz="1800" dirty="0"/>
                        <a:t>Prazos</a:t>
                      </a:r>
                    </a:p>
                  </a:txBody>
                  <a:tcPr marL="91439" marR="91439" marT="45723" marB="45723"/>
                </a:tc>
                <a:extLst>
                  <a:ext uri="{0D108BD9-81ED-4DB2-BD59-A6C34878D82A}">
                    <a16:rowId xmlns:a16="http://schemas.microsoft.com/office/drawing/2014/main" val="10000"/>
                  </a:ext>
                </a:extLst>
              </a:tr>
              <a:tr h="4571952">
                <a:tc>
                  <a:txBody>
                    <a:bodyPr/>
                    <a:lstStyle/>
                    <a:p>
                      <a:pPr algn="ctr"/>
                      <a:r>
                        <a:rPr lang="pt-BR" sz="2000" b="1" dirty="0">
                          <a:latin typeface="Arial" panose="020B0604020202020204" pitchFamily="34" charset="0"/>
                          <a:cs typeface="Arial" panose="020B0604020202020204" pitchFamily="34" charset="0"/>
                        </a:rPr>
                        <a:t>Presidente</a:t>
                      </a:r>
                      <a:r>
                        <a:rPr lang="pt-BR" sz="2000" b="1" baseline="0" dirty="0">
                          <a:latin typeface="Arial" panose="020B0604020202020204" pitchFamily="34" charset="0"/>
                          <a:cs typeface="Arial" panose="020B0604020202020204" pitchFamily="34" charset="0"/>
                        </a:rPr>
                        <a:t> e Supervisor</a:t>
                      </a:r>
                      <a:endParaRPr lang="pt-BR" sz="2000" b="1" dirty="0">
                        <a:latin typeface="Arial" panose="020B0604020202020204" pitchFamily="34" charset="0"/>
                        <a:cs typeface="Arial" panose="020B0604020202020204" pitchFamily="34" charset="0"/>
                      </a:endParaRPr>
                    </a:p>
                  </a:txBody>
                  <a:tcPr marL="91439" marR="91439" marT="45723" marB="45723"/>
                </a:tc>
                <a:tc>
                  <a:txBody>
                    <a:bodyPr/>
                    <a:lstStyle/>
                    <a:p>
                      <a:pPr algn="just">
                        <a:buFont typeface="Arial" pitchFamily="34" charset="0"/>
                        <a:buNone/>
                      </a:pPr>
                      <a:r>
                        <a:rPr lang="pt-BR" sz="2000" b="1" dirty="0">
                          <a:latin typeface="Arial" panose="020B0604020202020204" pitchFamily="34" charset="0"/>
                          <a:cs typeface="Arial" panose="020B0604020202020204" pitchFamily="34" charset="0"/>
                        </a:rPr>
                        <a:t>Elaborar</a:t>
                      </a:r>
                      <a:r>
                        <a:rPr lang="pt-BR" sz="2000" b="1" baseline="0" dirty="0">
                          <a:latin typeface="Arial" panose="020B0604020202020204" pitchFamily="34" charset="0"/>
                          <a:cs typeface="Arial" panose="020B0604020202020204" pitchFamily="34" charset="0"/>
                        </a:rPr>
                        <a:t> relatório conclusivo discriminando todas as inconsistências encontradas e subdivididas em tópicos:</a:t>
                      </a:r>
                    </a:p>
                    <a:p>
                      <a:pPr algn="just">
                        <a:buFont typeface="Arial" pitchFamily="34" charset="0"/>
                        <a:buChar char="•"/>
                      </a:pPr>
                      <a:r>
                        <a:rPr lang="pt-BR" sz="2000" baseline="0" dirty="0">
                          <a:latin typeface="Arial" panose="020B0604020202020204" pitchFamily="34" charset="0"/>
                          <a:cs typeface="Arial" panose="020B0604020202020204" pitchFamily="34" charset="0"/>
                        </a:rPr>
                        <a:t> Materiais que, após diligências com o responsável pelo estoque,    continuaram a apresentar sobras ou faltas na contagem física em relação ao relatório do sistema. </a:t>
                      </a:r>
                    </a:p>
                    <a:p>
                      <a:pPr algn="just">
                        <a:buFont typeface="Arial" pitchFamily="34" charset="0"/>
                        <a:buChar char="•"/>
                      </a:pPr>
                      <a:r>
                        <a:rPr lang="pt-BR" sz="2000" baseline="0" dirty="0">
                          <a:latin typeface="Arial" panose="020B0604020202020204" pitchFamily="34" charset="0"/>
                          <a:cs typeface="Arial" panose="020B0604020202020204" pitchFamily="34" charset="0"/>
                        </a:rPr>
                        <a:t> Materiais com prazo de validade vencido em, com os respectivos valores e informação da possibilidade e/ou impossibilidade de uso pelo tribunal;</a:t>
                      </a:r>
                    </a:p>
                    <a:p>
                      <a:pPr algn="just">
                        <a:buFont typeface="Arial" pitchFamily="34" charset="0"/>
                        <a:buChar char="•"/>
                      </a:pPr>
                      <a:r>
                        <a:rPr lang="pt-BR" sz="2000" baseline="0" dirty="0">
                          <a:latin typeface="Arial" panose="020B0604020202020204" pitchFamily="34" charset="0"/>
                          <a:cs typeface="Arial" panose="020B0604020202020204" pitchFamily="34" charset="0"/>
                        </a:rPr>
                        <a:t> Condições inadequadas de armazenamento dos materiais;</a:t>
                      </a:r>
                    </a:p>
                    <a:p>
                      <a:pPr algn="just">
                        <a:buFont typeface="Arial" pitchFamily="34" charset="0"/>
                        <a:buChar char="•"/>
                      </a:pPr>
                      <a:r>
                        <a:rPr lang="pt-BR" sz="2000" baseline="0" dirty="0">
                          <a:latin typeface="Arial" panose="020B0604020202020204" pitchFamily="34" charset="0"/>
                          <a:cs typeface="Arial" panose="020B0604020202020204" pitchFamily="34" charset="0"/>
                        </a:rPr>
                        <a:t> Materiais prejudicados pela ação do tempo;</a:t>
                      </a:r>
                    </a:p>
                    <a:p>
                      <a:pPr algn="just">
                        <a:buFont typeface="Arial" pitchFamily="34" charset="0"/>
                        <a:buChar char="•"/>
                      </a:pPr>
                      <a:r>
                        <a:rPr lang="pt-BR" sz="2000" baseline="0" dirty="0">
                          <a:latin typeface="Arial" panose="020B0604020202020204" pitchFamily="34" charset="0"/>
                          <a:cs typeface="Arial" panose="020B0604020202020204" pitchFamily="34" charset="0"/>
                        </a:rPr>
                        <a:t> Materiais não movimentados nos últimos 02 anos e materiais obsoletos;</a:t>
                      </a:r>
                    </a:p>
                    <a:p>
                      <a:pPr algn="just">
                        <a:buFont typeface="Arial" pitchFamily="34" charset="0"/>
                        <a:buChar char="•"/>
                      </a:pPr>
                      <a:r>
                        <a:rPr lang="pt-BR" sz="2000" baseline="0" dirty="0">
                          <a:latin typeface="Arial" panose="020B0604020202020204" pitchFamily="34" charset="0"/>
                          <a:cs typeface="Arial" panose="020B0604020202020204" pitchFamily="34" charset="0"/>
                        </a:rPr>
                        <a:t> Materiais perecíveis com vencimento em 60 dias, com respectivos valores;</a:t>
                      </a:r>
                    </a:p>
                    <a:p>
                      <a:pPr algn="just">
                        <a:buFont typeface="Arial" pitchFamily="34" charset="0"/>
                        <a:buChar char="•"/>
                      </a:pPr>
                      <a:r>
                        <a:rPr lang="pt-BR" sz="2000" baseline="0" dirty="0">
                          <a:latin typeface="Arial" panose="020B0604020202020204" pitchFamily="34" charset="0"/>
                          <a:cs typeface="Arial" panose="020B0604020202020204" pitchFamily="34" charset="0"/>
                        </a:rPr>
                        <a:t> Outros itens que julgarem pertinente.</a:t>
                      </a:r>
                      <a:endParaRPr lang="pt-BR" sz="2000" dirty="0">
                        <a:latin typeface="Arial" panose="020B0604020202020204" pitchFamily="34" charset="0"/>
                        <a:cs typeface="Arial" panose="020B0604020202020204" pitchFamily="34" charset="0"/>
                      </a:endParaRPr>
                    </a:p>
                  </a:txBody>
                  <a:tcPr marL="91439" marR="91439" marT="45723" marB="45723"/>
                </a:tc>
                <a:tc>
                  <a:txBody>
                    <a:bodyPr/>
                    <a:lstStyle/>
                    <a:p>
                      <a:r>
                        <a:rPr lang="pt-BR" sz="2000" dirty="0">
                          <a:latin typeface="Arial" panose="020B0604020202020204" pitchFamily="34" charset="0"/>
                          <a:cs typeface="Arial" panose="020B0604020202020204" pitchFamily="34" charset="0"/>
                        </a:rPr>
                        <a:t>Até 15/03 </a:t>
                      </a:r>
                    </a:p>
                  </a:txBody>
                  <a:tcPr marL="91439" marR="91439" marT="45723" marB="45723"/>
                </a:tc>
                <a:extLst>
                  <a:ext uri="{0D108BD9-81ED-4DB2-BD59-A6C34878D82A}">
                    <a16:rowId xmlns:a16="http://schemas.microsoft.com/office/drawing/2014/main" val="10001"/>
                  </a:ext>
                </a:extLst>
              </a:tr>
            </a:tbl>
          </a:graphicData>
        </a:graphic>
      </p:graphicFrame>
      <p:sp>
        <p:nvSpPr>
          <p:cNvPr id="3" name="Retângulo 2"/>
          <p:cNvSpPr/>
          <p:nvPr/>
        </p:nvSpPr>
        <p:spPr>
          <a:xfrm>
            <a:off x="3293706" y="1236373"/>
            <a:ext cx="5316894"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ELABORAÇÃO DO RELATÓRIO FINAL</a:t>
            </a:r>
            <a:br>
              <a:rPr kumimoji="0" lang="pt-BR"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endParaRPr kumimoji="0" lang="pt-BR"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46751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708339"/>
            <a:ext cx="11446933" cy="528034"/>
          </a:xfrm>
        </p:spPr>
        <p:txBody>
          <a:bodyPr>
            <a:noAutofit/>
          </a:bodyPr>
          <a:lstStyle/>
          <a:p>
            <a:r>
              <a:rPr lang="pt-BR" sz="2000" b="1" dirty="0">
                <a:latin typeface="Arial" panose="020B0604020202020204" pitchFamily="34" charset="0"/>
                <a:cs typeface="Arial" panose="020B0604020202020204" pitchFamily="34" charset="0"/>
              </a:rPr>
              <a:t>INVENTÁRIO CADASTRAMENTO e CONTROLE                       </a:t>
            </a: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br>
              <a:rPr lang="pt-BR" sz="2000" b="1" dirty="0">
                <a:latin typeface="Arial" panose="020B0604020202020204" pitchFamily="34" charset="0"/>
                <a:cs typeface="Arial" panose="020B0604020202020204" pitchFamily="34" charset="0"/>
              </a:rPr>
            </a:br>
            <a:r>
              <a:rPr lang="pt-BR" sz="2000" b="1" dirty="0">
                <a:latin typeface="Arial" panose="020B0604020202020204" pitchFamily="34" charset="0"/>
                <a:cs typeface="Arial" panose="020B0604020202020204" pitchFamily="34" charset="0"/>
              </a:rPr>
              <a:t>BENS DE CONSUMO (Inventário do Almoxarifado)</a:t>
            </a: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Retângulo 2"/>
          <p:cNvSpPr/>
          <p:nvPr/>
        </p:nvSpPr>
        <p:spPr>
          <a:xfrm>
            <a:off x="3293706" y="1236373"/>
            <a:ext cx="5316894"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ELABORAÇÃO DO RELATÓRIO FINAL</a:t>
            </a:r>
            <a:br>
              <a:rPr kumimoji="0" lang="pt-BR"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endParaRPr kumimoji="0" lang="pt-BR"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7" name="Tabela 6"/>
          <p:cNvGraphicFramePr>
            <a:graphicFrameLocks noGrp="1"/>
          </p:cNvGraphicFramePr>
          <p:nvPr/>
        </p:nvGraphicFramePr>
        <p:xfrm>
          <a:off x="0" y="1692898"/>
          <a:ext cx="12192000" cy="5165102"/>
        </p:xfrm>
        <a:graphic>
          <a:graphicData uri="http://schemas.openxmlformats.org/drawingml/2006/table">
            <a:tbl>
              <a:tblPr firstRow="1" bandRow="1">
                <a:tableStyleId>{5C22544A-7EE6-4342-B048-85BDC9FD1C3A}</a:tableStyleId>
              </a:tblPr>
              <a:tblGrid>
                <a:gridCol w="1567543">
                  <a:extLst>
                    <a:ext uri="{9D8B030D-6E8A-4147-A177-3AD203B41FA5}">
                      <a16:colId xmlns:a16="http://schemas.microsoft.com/office/drawing/2014/main" val="20000"/>
                    </a:ext>
                  </a:extLst>
                </a:gridCol>
                <a:gridCol w="9100457">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tblGrid>
              <a:tr h="1022507">
                <a:tc>
                  <a:txBody>
                    <a:bodyPr/>
                    <a:lstStyle/>
                    <a:p>
                      <a:pPr algn="ctr"/>
                      <a:r>
                        <a:rPr lang="pt-BR" sz="2000" dirty="0">
                          <a:latin typeface="Arial" panose="020B0604020202020204" pitchFamily="34" charset="0"/>
                          <a:cs typeface="Arial" panose="020B0604020202020204" pitchFamily="34" charset="0"/>
                        </a:rPr>
                        <a:t>Responsabilidade</a:t>
                      </a:r>
                    </a:p>
                  </a:txBody>
                  <a:tcPr marL="91439" marR="91439" marT="45728" marB="45728"/>
                </a:tc>
                <a:tc>
                  <a:txBody>
                    <a:bodyPr/>
                    <a:lstStyle/>
                    <a:p>
                      <a:pPr algn="ctr"/>
                      <a:r>
                        <a:rPr lang="pt-BR" sz="2000" dirty="0">
                          <a:latin typeface="Arial" panose="020B0604020202020204" pitchFamily="34" charset="0"/>
                          <a:cs typeface="Arial" panose="020B0604020202020204" pitchFamily="34" charset="0"/>
                        </a:rPr>
                        <a:t>Atividade</a:t>
                      </a:r>
                    </a:p>
                  </a:txBody>
                  <a:tcPr marL="91439" marR="91439" marT="45728" marB="45728"/>
                </a:tc>
                <a:tc>
                  <a:txBody>
                    <a:bodyPr/>
                    <a:lstStyle/>
                    <a:p>
                      <a:pPr algn="ctr"/>
                      <a:r>
                        <a:rPr lang="pt-BR" sz="2000" dirty="0">
                          <a:latin typeface="Arial" panose="020B0604020202020204" pitchFamily="34" charset="0"/>
                          <a:cs typeface="Arial" panose="020B0604020202020204" pitchFamily="34" charset="0"/>
                        </a:rPr>
                        <a:t>Prazos</a:t>
                      </a:r>
                    </a:p>
                  </a:txBody>
                  <a:tcPr marL="91439" marR="91439" marT="45728" marB="45728"/>
                </a:tc>
                <a:extLst>
                  <a:ext uri="{0D108BD9-81ED-4DB2-BD59-A6C34878D82A}">
                    <a16:rowId xmlns:a16="http://schemas.microsoft.com/office/drawing/2014/main" val="10000"/>
                  </a:ext>
                </a:extLst>
              </a:tr>
              <a:tr h="2243655">
                <a:tc>
                  <a:txBody>
                    <a:bodyPr/>
                    <a:lstStyle/>
                    <a:p>
                      <a:pPr algn="ctr"/>
                      <a:r>
                        <a:rPr lang="pt-BR" sz="2000" b="1" dirty="0">
                          <a:latin typeface="Arial" panose="020B0604020202020204" pitchFamily="34" charset="0"/>
                          <a:cs typeface="Arial" panose="020B0604020202020204" pitchFamily="34" charset="0"/>
                        </a:rPr>
                        <a:t>Presidente</a:t>
                      </a:r>
                      <a:r>
                        <a:rPr lang="pt-BR" sz="2000" b="1" baseline="0" dirty="0">
                          <a:latin typeface="Arial" panose="020B0604020202020204" pitchFamily="34" charset="0"/>
                          <a:cs typeface="Arial" panose="020B0604020202020204" pitchFamily="34" charset="0"/>
                        </a:rPr>
                        <a:t> e Supervisor</a:t>
                      </a:r>
                      <a:endParaRPr lang="pt-BR" sz="2000" b="1" dirty="0">
                        <a:latin typeface="Arial" panose="020B0604020202020204" pitchFamily="34" charset="0"/>
                        <a:cs typeface="Arial" panose="020B0604020202020204" pitchFamily="34" charset="0"/>
                      </a:endParaRPr>
                    </a:p>
                  </a:txBody>
                  <a:tcPr marL="91439" marR="91439" marT="45728" marB="45728"/>
                </a:tc>
                <a:tc>
                  <a:txBody>
                    <a:bodyPr/>
                    <a:lstStyle/>
                    <a:p>
                      <a:pPr algn="just">
                        <a:buFont typeface="Arial" pitchFamily="34" charset="0"/>
                        <a:buNone/>
                      </a:pPr>
                      <a:r>
                        <a:rPr lang="pt-BR" sz="2000" b="1" dirty="0">
                          <a:latin typeface="Arial" panose="020B0604020202020204" pitchFamily="34" charset="0"/>
                          <a:cs typeface="Arial" panose="020B0604020202020204" pitchFamily="34" charset="0"/>
                        </a:rPr>
                        <a:t>Avaliar os requisitos de segurança</a:t>
                      </a:r>
                      <a:r>
                        <a:rPr lang="pt-BR" sz="2000" b="1" baseline="0" dirty="0">
                          <a:latin typeface="Arial" panose="020B0604020202020204" pitchFamily="34" charset="0"/>
                          <a:cs typeface="Arial" panose="020B0604020202020204" pitchFamily="34" charset="0"/>
                        </a:rPr>
                        <a:t> do ambiente:</a:t>
                      </a:r>
                    </a:p>
                    <a:p>
                      <a:pPr algn="just">
                        <a:buFont typeface="Arial" pitchFamily="34" charset="0"/>
                        <a:buChar char="•"/>
                      </a:pPr>
                      <a:r>
                        <a:rPr lang="pt-BR" sz="2000" dirty="0">
                          <a:latin typeface="Arial" panose="020B0604020202020204" pitchFamily="34" charset="0"/>
                          <a:cs typeface="Arial" panose="020B0604020202020204" pitchFamily="34" charset="0"/>
                        </a:rPr>
                        <a:t>  Sistema anti</a:t>
                      </a:r>
                      <a:r>
                        <a:rPr lang="pt-BR" sz="2000" baseline="0" dirty="0">
                          <a:latin typeface="Arial" panose="020B0604020202020204" pitchFamily="34" charset="0"/>
                          <a:cs typeface="Arial" panose="020B0604020202020204" pitchFamily="34" charset="0"/>
                        </a:rPr>
                        <a:t> incêndio e treinamento em utilização de extintores;</a:t>
                      </a:r>
                    </a:p>
                    <a:p>
                      <a:pPr algn="just">
                        <a:buFont typeface="Arial" pitchFamily="34" charset="0"/>
                        <a:buChar char="•"/>
                      </a:pPr>
                      <a:r>
                        <a:rPr lang="pt-BR" sz="2000" baseline="0" dirty="0">
                          <a:latin typeface="Arial" panose="020B0604020202020204" pitchFamily="34" charset="0"/>
                          <a:cs typeface="Arial" panose="020B0604020202020204" pitchFamily="34" charset="0"/>
                        </a:rPr>
                        <a:t> Circuito interno de câmeras de monitoramento;</a:t>
                      </a:r>
                    </a:p>
                    <a:p>
                      <a:pPr algn="just">
                        <a:buFont typeface="Arial" pitchFamily="34" charset="0"/>
                        <a:buChar char="•"/>
                      </a:pPr>
                      <a:r>
                        <a:rPr lang="pt-BR" sz="2000" baseline="0" dirty="0">
                          <a:latin typeface="Arial" panose="020B0604020202020204" pitchFamily="34" charset="0"/>
                          <a:cs typeface="Arial" panose="020B0604020202020204" pitchFamily="34" charset="0"/>
                        </a:rPr>
                        <a:t> Condições de acesso ao ambiente, portas, fechaduras e janelas;</a:t>
                      </a:r>
                    </a:p>
                    <a:p>
                      <a:pPr>
                        <a:buFont typeface="Arial" pitchFamily="34" charset="0"/>
                        <a:buNone/>
                      </a:pPr>
                      <a:endParaRPr lang="pt-BR" sz="2000" dirty="0">
                        <a:latin typeface="Arial" panose="020B0604020202020204" pitchFamily="34" charset="0"/>
                        <a:cs typeface="Arial" panose="020B0604020202020204" pitchFamily="34" charset="0"/>
                      </a:endParaRPr>
                    </a:p>
                  </a:txBody>
                  <a:tcPr marL="91439" marR="91439" marT="45728" marB="45728"/>
                </a:tc>
                <a:tc>
                  <a:txBody>
                    <a:bodyPr/>
                    <a:lstStyle/>
                    <a:p>
                      <a:r>
                        <a:rPr lang="pt-BR" sz="2000" dirty="0">
                          <a:latin typeface="Arial" panose="020B0604020202020204" pitchFamily="34" charset="0"/>
                          <a:cs typeface="Arial" panose="020B0604020202020204" pitchFamily="34" charset="0"/>
                        </a:rPr>
                        <a:t>Até 15/03 </a:t>
                      </a:r>
                    </a:p>
                  </a:txBody>
                  <a:tcPr marL="91439" marR="91439" marT="45728" marB="45728"/>
                </a:tc>
                <a:extLst>
                  <a:ext uri="{0D108BD9-81ED-4DB2-BD59-A6C34878D82A}">
                    <a16:rowId xmlns:a16="http://schemas.microsoft.com/office/drawing/2014/main" val="10001"/>
                  </a:ext>
                </a:extLst>
              </a:tr>
              <a:tr h="18989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2000" b="1" dirty="0">
                          <a:latin typeface="Arial" panose="020B0604020202020204" pitchFamily="34" charset="0"/>
                          <a:cs typeface="Arial" panose="020B0604020202020204" pitchFamily="34" charset="0"/>
                        </a:rPr>
                        <a:t>Presidente</a:t>
                      </a:r>
                      <a:r>
                        <a:rPr lang="pt-BR" sz="2000" b="1" baseline="0" dirty="0">
                          <a:latin typeface="Arial" panose="020B0604020202020204" pitchFamily="34" charset="0"/>
                          <a:cs typeface="Arial" panose="020B0604020202020204" pitchFamily="34" charset="0"/>
                        </a:rPr>
                        <a:t> e Supervisor</a:t>
                      </a:r>
                      <a:endParaRPr lang="pt-BR" sz="2000" b="1" dirty="0">
                        <a:latin typeface="Arial" panose="020B0604020202020204" pitchFamily="34" charset="0"/>
                        <a:cs typeface="Arial" panose="020B0604020202020204" pitchFamily="34" charset="0"/>
                      </a:endParaRPr>
                    </a:p>
                    <a:p>
                      <a:endParaRPr lang="pt-BR" sz="2000" b="1" dirty="0">
                        <a:latin typeface="Arial" panose="020B0604020202020204" pitchFamily="34" charset="0"/>
                        <a:cs typeface="Arial" panose="020B0604020202020204" pitchFamily="34" charset="0"/>
                      </a:endParaRPr>
                    </a:p>
                  </a:txBody>
                  <a:tcPr marL="91439" marR="91439" marT="45728" marB="45728"/>
                </a:tc>
                <a:tc>
                  <a:txBody>
                    <a:bodyPr/>
                    <a:lstStyle/>
                    <a:p>
                      <a:pPr>
                        <a:buFont typeface="Arial" pitchFamily="34" charset="0"/>
                        <a:buNone/>
                      </a:pPr>
                      <a:r>
                        <a:rPr lang="pt-BR" sz="2000" b="1" dirty="0">
                          <a:latin typeface="Arial" panose="020B0604020202020204" pitchFamily="34" charset="0"/>
                          <a:cs typeface="Arial" panose="020B0604020202020204" pitchFamily="34" charset="0"/>
                        </a:rPr>
                        <a:t>Avaliar</a:t>
                      </a:r>
                      <a:r>
                        <a:rPr lang="pt-BR" sz="2000" b="1" baseline="0" dirty="0">
                          <a:latin typeface="Arial" panose="020B0604020202020204" pitchFamily="34" charset="0"/>
                          <a:cs typeface="Arial" panose="020B0604020202020204" pitchFamily="34" charset="0"/>
                        </a:rPr>
                        <a:t> as condições de trabalho no ambiente, considerando:</a:t>
                      </a:r>
                    </a:p>
                    <a:p>
                      <a:pPr>
                        <a:buFont typeface="Arial" pitchFamily="34" charset="0"/>
                        <a:buChar char="•"/>
                      </a:pPr>
                      <a:r>
                        <a:rPr lang="pt-BR" sz="2000" b="1" dirty="0">
                          <a:latin typeface="Arial" panose="020B0604020202020204" pitchFamily="34" charset="0"/>
                          <a:cs typeface="Arial" panose="020B0604020202020204" pitchFamily="34" charset="0"/>
                        </a:rPr>
                        <a:t> </a:t>
                      </a:r>
                      <a:r>
                        <a:rPr lang="pt-BR" sz="2000" b="0" dirty="0">
                          <a:latin typeface="Arial" panose="020B0604020202020204" pitchFamily="34" charset="0"/>
                          <a:cs typeface="Arial" panose="020B0604020202020204" pitchFamily="34" charset="0"/>
                        </a:rPr>
                        <a:t>Sistema</a:t>
                      </a:r>
                      <a:r>
                        <a:rPr lang="pt-BR" sz="2000" b="0" baseline="0" dirty="0">
                          <a:latin typeface="Arial" panose="020B0604020202020204" pitchFamily="34" charset="0"/>
                          <a:cs typeface="Arial" panose="020B0604020202020204" pitchFamily="34" charset="0"/>
                        </a:rPr>
                        <a:t> de iluminação; </a:t>
                      </a:r>
                    </a:p>
                    <a:p>
                      <a:pPr>
                        <a:buFont typeface="Arial" pitchFamily="34" charset="0"/>
                        <a:buChar char="•"/>
                      </a:pPr>
                      <a:r>
                        <a:rPr lang="pt-BR" sz="2000" b="0" baseline="0" dirty="0">
                          <a:latin typeface="Arial" panose="020B0604020202020204" pitchFamily="34" charset="0"/>
                          <a:cs typeface="Arial" panose="020B0604020202020204" pitchFamily="34" charset="0"/>
                        </a:rPr>
                        <a:t> Sistema de ventilação;</a:t>
                      </a:r>
                    </a:p>
                    <a:p>
                      <a:pPr>
                        <a:buFont typeface="Arial" pitchFamily="34" charset="0"/>
                        <a:buChar char="•"/>
                      </a:pPr>
                      <a:r>
                        <a:rPr lang="pt-BR" sz="2000" b="0" baseline="0" dirty="0">
                          <a:latin typeface="Arial" panose="020B0604020202020204" pitchFamily="34" charset="0"/>
                          <a:cs typeface="Arial" panose="020B0604020202020204" pitchFamily="34" charset="0"/>
                        </a:rPr>
                        <a:t> Equipamentos de segurança para servidores e terceirizados.</a:t>
                      </a:r>
                      <a:endParaRPr lang="pt-BR" sz="2000" b="1" dirty="0">
                        <a:latin typeface="Arial" panose="020B0604020202020204" pitchFamily="34" charset="0"/>
                        <a:cs typeface="Arial" panose="020B0604020202020204" pitchFamily="34" charset="0"/>
                      </a:endParaRPr>
                    </a:p>
                  </a:txBody>
                  <a:tcPr marL="91439" marR="91439" marT="45728" marB="45728"/>
                </a:tc>
                <a:tc>
                  <a:txBody>
                    <a:bodyPr/>
                    <a:lstStyle/>
                    <a:p>
                      <a:endParaRPr lang="pt-BR" sz="2000" dirty="0">
                        <a:latin typeface="Arial" panose="020B0604020202020204" pitchFamily="34" charset="0"/>
                        <a:cs typeface="Arial" panose="020B0604020202020204" pitchFamily="34" charset="0"/>
                      </a:endParaRPr>
                    </a:p>
                  </a:txBody>
                  <a:tcPr marL="91439" marR="91439" marT="45728" marB="45728"/>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0549373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708339"/>
            <a:ext cx="11956473" cy="528034"/>
          </a:xfrm>
        </p:spPr>
        <p:txBody>
          <a:bodyPr>
            <a:noAutofit/>
          </a:bodyPr>
          <a:lstStyle/>
          <a:p>
            <a:r>
              <a:rPr lang="pt-BR" sz="2000" b="1" dirty="0">
                <a:latin typeface="Arial" panose="020B0604020202020204" pitchFamily="34" charset="0"/>
                <a:cs typeface="Arial" panose="020B0604020202020204" pitchFamily="34" charset="0"/>
              </a:rPr>
              <a:t>INVENTÁRIO CADASTRAMENTO e CONTROLE                      </a:t>
            </a: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b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br>
            <a:r>
              <a:rPr lang="pt-BR" sz="2000" b="1" dirty="0">
                <a:latin typeface="Arial" panose="020B0604020202020204" pitchFamily="34" charset="0"/>
                <a:cs typeface="Arial" panose="020B0604020202020204" pitchFamily="34" charset="0"/>
              </a:rPr>
              <a:t>BENS DE CONSUMO (Inventário do Almoxarifado)</a:t>
            </a: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Retângulo 2"/>
          <p:cNvSpPr/>
          <p:nvPr/>
        </p:nvSpPr>
        <p:spPr>
          <a:xfrm>
            <a:off x="3293706" y="1236373"/>
            <a:ext cx="5316894"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EMISSÃO DO PARECER</a:t>
            </a:r>
            <a:endParaRPr kumimoji="0" lang="pt-BR"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8" name="Tabela 7"/>
          <p:cNvGraphicFramePr>
            <a:graphicFrameLocks noGrp="1"/>
          </p:cNvGraphicFramePr>
          <p:nvPr/>
        </p:nvGraphicFramePr>
        <p:xfrm>
          <a:off x="0" y="1636483"/>
          <a:ext cx="12192000" cy="5221515"/>
        </p:xfrm>
        <a:graphic>
          <a:graphicData uri="http://schemas.openxmlformats.org/drawingml/2006/table">
            <a:tbl>
              <a:tblPr firstRow="1" bandRow="1">
                <a:tableStyleId>{5C22544A-7EE6-4342-B048-85BDC9FD1C3A}</a:tableStyleId>
              </a:tblPr>
              <a:tblGrid>
                <a:gridCol w="3380941">
                  <a:extLst>
                    <a:ext uri="{9D8B030D-6E8A-4147-A177-3AD203B41FA5}">
                      <a16:colId xmlns:a16="http://schemas.microsoft.com/office/drawing/2014/main" val="20000"/>
                    </a:ext>
                  </a:extLst>
                </a:gridCol>
                <a:gridCol w="7532861">
                  <a:extLst>
                    <a:ext uri="{9D8B030D-6E8A-4147-A177-3AD203B41FA5}">
                      <a16:colId xmlns:a16="http://schemas.microsoft.com/office/drawing/2014/main" val="20001"/>
                    </a:ext>
                  </a:extLst>
                </a:gridCol>
                <a:gridCol w="1278198">
                  <a:extLst>
                    <a:ext uri="{9D8B030D-6E8A-4147-A177-3AD203B41FA5}">
                      <a16:colId xmlns:a16="http://schemas.microsoft.com/office/drawing/2014/main" val="20002"/>
                    </a:ext>
                  </a:extLst>
                </a:gridCol>
              </a:tblGrid>
              <a:tr h="409531">
                <a:tc>
                  <a:txBody>
                    <a:bodyPr/>
                    <a:lstStyle/>
                    <a:p>
                      <a:pPr algn="ctr"/>
                      <a:r>
                        <a:rPr lang="pt-BR" sz="2000" dirty="0">
                          <a:latin typeface="Arial" panose="020B0604020202020204" pitchFamily="34" charset="0"/>
                          <a:cs typeface="Arial" panose="020B0604020202020204" pitchFamily="34" charset="0"/>
                        </a:rPr>
                        <a:t>RESPONSABILIDADE</a:t>
                      </a:r>
                    </a:p>
                  </a:txBody>
                  <a:tcPr/>
                </a:tc>
                <a:tc>
                  <a:txBody>
                    <a:bodyPr/>
                    <a:lstStyle/>
                    <a:p>
                      <a:pPr algn="ctr"/>
                      <a:r>
                        <a:rPr lang="pt-BR" sz="2000" dirty="0">
                          <a:latin typeface="Arial" panose="020B0604020202020204" pitchFamily="34" charset="0"/>
                          <a:cs typeface="Arial" panose="020B0604020202020204" pitchFamily="34" charset="0"/>
                        </a:rPr>
                        <a:t>ATIVIDADE</a:t>
                      </a:r>
                    </a:p>
                  </a:txBody>
                  <a:tcPr/>
                </a:tc>
                <a:tc>
                  <a:txBody>
                    <a:bodyPr/>
                    <a:lstStyle/>
                    <a:p>
                      <a:pPr algn="ctr"/>
                      <a:r>
                        <a:rPr lang="pt-BR" sz="2000" dirty="0">
                          <a:latin typeface="Arial" panose="020B0604020202020204" pitchFamily="34" charset="0"/>
                          <a:cs typeface="Arial" panose="020B0604020202020204" pitchFamily="34" charset="0"/>
                        </a:rPr>
                        <a:t>PRAZO</a:t>
                      </a:r>
                    </a:p>
                  </a:txBody>
                  <a:tcPr/>
                </a:tc>
                <a:extLst>
                  <a:ext uri="{0D108BD9-81ED-4DB2-BD59-A6C34878D82A}">
                    <a16:rowId xmlns:a16="http://schemas.microsoft.com/office/drawing/2014/main" val="10000"/>
                  </a:ext>
                </a:extLst>
              </a:tr>
              <a:tr h="716678">
                <a:tc>
                  <a:txBody>
                    <a:bodyPr/>
                    <a:lstStyle/>
                    <a:p>
                      <a:pPr algn="ctr"/>
                      <a:r>
                        <a:rPr lang="pt-BR" sz="2000" b="1" dirty="0">
                          <a:latin typeface="Arial" panose="020B0604020202020204" pitchFamily="34" charset="0"/>
                          <a:cs typeface="Arial" panose="020B0604020202020204" pitchFamily="34" charset="0"/>
                        </a:rPr>
                        <a:t>Prefeito/Direção</a:t>
                      </a:r>
                      <a:r>
                        <a:rPr lang="pt-BR" sz="2000" b="1" baseline="0" dirty="0">
                          <a:latin typeface="Arial" panose="020B0604020202020204" pitchFamily="34" charset="0"/>
                          <a:cs typeface="Arial" panose="020B0604020202020204" pitchFamily="34" charset="0"/>
                        </a:rPr>
                        <a:t> Geral</a:t>
                      </a:r>
                      <a:endParaRPr lang="pt-BR" sz="2000" b="1" dirty="0">
                        <a:latin typeface="Arial" panose="020B0604020202020204" pitchFamily="34" charset="0"/>
                        <a:cs typeface="Arial" panose="020B0604020202020204" pitchFamily="34" charset="0"/>
                      </a:endParaRPr>
                    </a:p>
                  </a:txBody>
                  <a:tcPr/>
                </a:tc>
                <a:tc>
                  <a:txBody>
                    <a:bodyPr/>
                    <a:lstStyle/>
                    <a:p>
                      <a:pPr algn="just"/>
                      <a:r>
                        <a:rPr lang="pt-BR" sz="2000" dirty="0">
                          <a:latin typeface="Arial" panose="020B0604020202020204" pitchFamily="34" charset="0"/>
                          <a:cs typeface="Arial" panose="020B0604020202020204" pitchFamily="34" charset="0"/>
                        </a:rPr>
                        <a:t>Receber relatório conclusivo da Comissão</a:t>
                      </a:r>
                      <a:r>
                        <a:rPr lang="pt-BR" sz="2000" baseline="0" dirty="0">
                          <a:latin typeface="Arial" panose="020B0604020202020204" pitchFamily="34" charset="0"/>
                          <a:cs typeface="Arial" panose="020B0604020202020204" pitchFamily="34" charset="0"/>
                        </a:rPr>
                        <a:t> e encaminha para parecer da Secretaria de Controle Interno</a:t>
                      </a:r>
                      <a:endParaRPr lang="pt-BR" sz="2000" dirty="0">
                        <a:latin typeface="Arial" panose="020B0604020202020204" pitchFamily="34" charset="0"/>
                        <a:cs typeface="Arial" panose="020B0604020202020204" pitchFamily="34" charset="0"/>
                      </a:endParaRPr>
                    </a:p>
                  </a:txBody>
                  <a:tcPr/>
                </a:tc>
                <a:tc>
                  <a:txBody>
                    <a:bodyPr/>
                    <a:lstStyle/>
                    <a:p>
                      <a:endParaRPr lang="pt-BR"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716678">
                <a:tc>
                  <a:txBody>
                    <a:bodyPr/>
                    <a:lstStyle/>
                    <a:p>
                      <a:pPr algn="ctr"/>
                      <a:r>
                        <a:rPr lang="pt-BR" sz="2000" b="1" dirty="0">
                          <a:latin typeface="Arial" panose="020B0604020202020204" pitchFamily="34" charset="0"/>
                          <a:cs typeface="Arial" panose="020B0604020202020204" pitchFamily="34" charset="0"/>
                        </a:rPr>
                        <a:t>Secretaria de Controle Interno</a:t>
                      </a:r>
                    </a:p>
                  </a:txBody>
                  <a:tcPr/>
                </a:tc>
                <a:tc>
                  <a:txBody>
                    <a:bodyPr/>
                    <a:lstStyle/>
                    <a:p>
                      <a:pPr algn="just"/>
                      <a:r>
                        <a:rPr lang="pt-BR" sz="2000" dirty="0">
                          <a:latin typeface="Arial" panose="020B0604020202020204" pitchFamily="34" charset="0"/>
                          <a:cs typeface="Arial" panose="020B0604020202020204" pitchFamily="34" charset="0"/>
                        </a:rPr>
                        <a:t>Emitir</a:t>
                      </a:r>
                      <a:r>
                        <a:rPr lang="pt-BR" sz="2000" baseline="0" dirty="0">
                          <a:latin typeface="Arial" panose="020B0604020202020204" pitchFamily="34" charset="0"/>
                          <a:cs typeface="Arial" panose="020B0604020202020204" pitchFamily="34" charset="0"/>
                        </a:rPr>
                        <a:t> o parecer parcial</a:t>
                      </a:r>
                      <a:endParaRPr lang="pt-BR" sz="2000" dirty="0">
                        <a:latin typeface="Arial" panose="020B0604020202020204" pitchFamily="34" charset="0"/>
                        <a:cs typeface="Arial" panose="020B0604020202020204" pitchFamily="34" charset="0"/>
                      </a:endParaRPr>
                    </a:p>
                  </a:txBody>
                  <a:tcPr/>
                </a:tc>
                <a:tc>
                  <a:txBody>
                    <a:bodyPr/>
                    <a:lstStyle/>
                    <a:p>
                      <a:endParaRPr lang="pt-BR"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1330975">
                <a:tc>
                  <a:txBody>
                    <a:bodyPr/>
                    <a:lstStyle/>
                    <a:p>
                      <a:pPr algn="ctr"/>
                      <a:r>
                        <a:rPr lang="pt-BR" sz="2000" b="1" dirty="0">
                          <a:latin typeface="Arial" panose="020B0604020202020204" pitchFamily="34" charset="0"/>
                          <a:cs typeface="Arial" panose="020B0604020202020204" pitchFamily="34" charset="0"/>
                        </a:rPr>
                        <a:t>Prefeito/Direção Geral</a:t>
                      </a:r>
                    </a:p>
                  </a:txBody>
                  <a:tcPr/>
                </a:tc>
                <a:tc>
                  <a:txBody>
                    <a:bodyPr/>
                    <a:lstStyle/>
                    <a:p>
                      <a:pPr algn="just"/>
                      <a:r>
                        <a:rPr lang="pt-BR" sz="2000" dirty="0">
                          <a:latin typeface="Arial" panose="020B0604020202020204" pitchFamily="34" charset="0"/>
                          <a:cs typeface="Arial" panose="020B0604020202020204" pitchFamily="34" charset="0"/>
                        </a:rPr>
                        <a:t>Aprecia o parecer do Controle Interno</a:t>
                      </a:r>
                      <a:r>
                        <a:rPr lang="pt-BR" sz="2000" baseline="0" dirty="0">
                          <a:latin typeface="Arial" panose="020B0604020202020204" pitchFamily="34" charset="0"/>
                          <a:cs typeface="Arial" panose="020B0604020202020204" pitchFamily="34" charset="0"/>
                        </a:rPr>
                        <a:t> e determina providências em relação às pendências existentes, podendo ordenar novas diligências à Comissão de inventário ou ao responsável pelo estoque.</a:t>
                      </a:r>
                      <a:endParaRPr lang="pt-BR" sz="2000" dirty="0">
                        <a:latin typeface="Arial" panose="020B0604020202020204" pitchFamily="34" charset="0"/>
                        <a:cs typeface="Arial" panose="020B0604020202020204" pitchFamily="34" charset="0"/>
                      </a:endParaRPr>
                    </a:p>
                  </a:txBody>
                  <a:tcPr/>
                </a:tc>
                <a:tc>
                  <a:txBody>
                    <a:bodyPr/>
                    <a:lstStyle/>
                    <a:p>
                      <a:endParaRPr lang="pt-BR"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1330975">
                <a:tc>
                  <a:txBody>
                    <a:bodyPr/>
                    <a:lstStyle/>
                    <a:p>
                      <a:pPr algn="ctr"/>
                      <a:r>
                        <a:rPr lang="pt-BR" sz="2000" b="1" dirty="0">
                          <a:latin typeface="Arial" panose="020B0604020202020204" pitchFamily="34" charset="0"/>
                          <a:cs typeface="Arial" panose="020B0604020202020204" pitchFamily="34" charset="0"/>
                        </a:rPr>
                        <a:t>Comissão e/ou Coordenadoria de </a:t>
                      </a:r>
                      <a:r>
                        <a:rPr lang="pt-BR" sz="2000" b="1" baseline="0" dirty="0">
                          <a:latin typeface="Arial" panose="020B0604020202020204" pitchFamily="34" charset="0"/>
                          <a:cs typeface="Arial" panose="020B0604020202020204" pitchFamily="34" charset="0"/>
                        </a:rPr>
                        <a:t> Material de Consumo</a:t>
                      </a:r>
                      <a:endParaRPr lang="pt-BR" sz="2000" b="1" dirty="0">
                        <a:latin typeface="Arial" panose="020B0604020202020204" pitchFamily="34" charset="0"/>
                        <a:cs typeface="Arial" panose="020B0604020202020204" pitchFamily="34" charset="0"/>
                      </a:endParaRPr>
                    </a:p>
                  </a:txBody>
                  <a:tcPr/>
                </a:tc>
                <a:tc>
                  <a:txBody>
                    <a:bodyPr/>
                    <a:lstStyle/>
                    <a:p>
                      <a:pPr algn="just"/>
                      <a:r>
                        <a:rPr lang="pt-BR" sz="2000" dirty="0">
                          <a:latin typeface="Arial" panose="020B0604020202020204" pitchFamily="34" charset="0"/>
                          <a:cs typeface="Arial" panose="020B0604020202020204" pitchFamily="34" charset="0"/>
                        </a:rPr>
                        <a:t>Atender às novas determinações da Direção</a:t>
                      </a:r>
                      <a:r>
                        <a:rPr lang="pt-BR" sz="2000" baseline="0" dirty="0">
                          <a:latin typeface="Arial" panose="020B0604020202020204" pitchFamily="34" charset="0"/>
                          <a:cs typeface="Arial" panose="020B0604020202020204" pitchFamily="34" charset="0"/>
                        </a:rPr>
                        <a:t> Geral se houver.</a:t>
                      </a:r>
                      <a:endParaRPr lang="pt-BR" sz="2000" dirty="0">
                        <a:latin typeface="Arial" panose="020B0604020202020204" pitchFamily="34" charset="0"/>
                        <a:cs typeface="Arial" panose="020B0604020202020204" pitchFamily="34" charset="0"/>
                      </a:endParaRPr>
                    </a:p>
                  </a:txBody>
                  <a:tcPr/>
                </a:tc>
                <a:tc>
                  <a:txBody>
                    <a:bodyPr/>
                    <a:lstStyle/>
                    <a:p>
                      <a:endParaRPr lang="pt-BR"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716678">
                <a:tc>
                  <a:txBody>
                    <a:bodyPr/>
                    <a:lstStyle/>
                    <a:p>
                      <a:pPr algn="ctr"/>
                      <a:r>
                        <a:rPr lang="pt-BR" sz="2000" b="1" dirty="0">
                          <a:latin typeface="Arial" panose="020B0604020202020204" pitchFamily="34" charset="0"/>
                          <a:cs typeface="Arial" panose="020B0604020202020204" pitchFamily="34" charset="0"/>
                        </a:rPr>
                        <a:t>Secretaria</a:t>
                      </a:r>
                      <a:r>
                        <a:rPr lang="pt-BR" sz="2000" b="1" baseline="0" dirty="0">
                          <a:latin typeface="Arial" panose="020B0604020202020204" pitchFamily="34" charset="0"/>
                          <a:cs typeface="Arial" panose="020B0604020202020204" pitchFamily="34" charset="0"/>
                        </a:rPr>
                        <a:t> de Controle Interno</a:t>
                      </a:r>
                      <a:endParaRPr lang="pt-BR" sz="2000" b="1" dirty="0">
                        <a:latin typeface="Arial" panose="020B0604020202020204" pitchFamily="34" charset="0"/>
                        <a:cs typeface="Arial" panose="020B0604020202020204" pitchFamily="34" charset="0"/>
                      </a:endParaRPr>
                    </a:p>
                  </a:txBody>
                  <a:tcPr/>
                </a:tc>
                <a:tc>
                  <a:txBody>
                    <a:bodyPr/>
                    <a:lstStyle/>
                    <a:p>
                      <a:pPr algn="just"/>
                      <a:r>
                        <a:rPr lang="pt-BR" sz="2000" dirty="0">
                          <a:latin typeface="Arial" panose="020B0604020202020204" pitchFamily="34" charset="0"/>
                          <a:cs typeface="Arial" panose="020B0604020202020204" pitchFamily="34" charset="0"/>
                        </a:rPr>
                        <a:t>Após,</a:t>
                      </a:r>
                      <a:r>
                        <a:rPr lang="pt-BR" sz="2000" baseline="0" dirty="0">
                          <a:latin typeface="Arial" panose="020B0604020202020204" pitchFamily="34" charset="0"/>
                          <a:cs typeface="Arial" panose="020B0604020202020204" pitchFamily="34" charset="0"/>
                        </a:rPr>
                        <a:t> sanadas as falhas materiais e/ou formais, se houver, emitir parecer conclusivo.</a:t>
                      </a:r>
                      <a:endParaRPr lang="pt-BR" sz="2000" dirty="0">
                        <a:latin typeface="Arial" panose="020B0604020202020204" pitchFamily="34" charset="0"/>
                        <a:cs typeface="Arial" panose="020B0604020202020204" pitchFamily="34" charset="0"/>
                      </a:endParaRPr>
                    </a:p>
                  </a:txBody>
                  <a:tcPr/>
                </a:tc>
                <a:tc>
                  <a:txBody>
                    <a:bodyPr/>
                    <a:lstStyle/>
                    <a:p>
                      <a:endParaRPr lang="pt-BR"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1523229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415636" y="708339"/>
            <a:ext cx="11305309" cy="528034"/>
          </a:xfrm>
        </p:spPr>
        <p:txBody>
          <a:bodyPr>
            <a:noAutofit/>
          </a:bodyPr>
          <a:lstStyle/>
          <a:p>
            <a:r>
              <a:rPr lang="pt-BR" sz="2000" b="1" dirty="0">
                <a:latin typeface="Arial" panose="020B0604020202020204" pitchFamily="34" charset="0"/>
                <a:cs typeface="Arial" panose="020B0604020202020204" pitchFamily="34" charset="0"/>
              </a:rPr>
              <a:t>INVENTÁRIO CADASTRAMENTO e CONTROLE                 </a:t>
            </a:r>
            <a:r>
              <a:rPr kumimoji="0" lang="pt-BR" sz="13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INVENTÁRIO FÍSICO e AUDITORIA PATRIMONIAL</a:t>
            </a:r>
            <a:br>
              <a:rPr lang="pt-BR" sz="2000" b="1" dirty="0">
                <a:latin typeface="Arial" panose="020B0604020202020204" pitchFamily="34" charset="0"/>
                <a:cs typeface="Arial" panose="020B0604020202020204" pitchFamily="34" charset="0"/>
              </a:rPr>
            </a:br>
            <a:r>
              <a:rPr lang="pt-BR" sz="2000" b="1" dirty="0">
                <a:latin typeface="Arial" panose="020B0604020202020204" pitchFamily="34" charset="0"/>
                <a:cs typeface="Arial" panose="020B0604020202020204" pitchFamily="34" charset="0"/>
              </a:rPr>
              <a:t>BENS DE CONSUMO (Inventário do Almoxarifado)</a:t>
            </a: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Retângulo 2"/>
          <p:cNvSpPr/>
          <p:nvPr/>
        </p:nvSpPr>
        <p:spPr>
          <a:xfrm>
            <a:off x="3293706" y="1236373"/>
            <a:ext cx="5316894"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EMISSÃO DO PARECER</a:t>
            </a:r>
            <a:endParaRPr kumimoji="0" lang="pt-BR"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7" name="Tabela 6"/>
          <p:cNvGraphicFramePr>
            <a:graphicFrameLocks noGrp="1"/>
          </p:cNvGraphicFramePr>
          <p:nvPr/>
        </p:nvGraphicFramePr>
        <p:xfrm>
          <a:off x="0" y="1791478"/>
          <a:ext cx="12192000" cy="4758612"/>
        </p:xfrm>
        <a:graphic>
          <a:graphicData uri="http://schemas.openxmlformats.org/drawingml/2006/table">
            <a:tbl>
              <a:tblPr firstRow="1" bandRow="1">
                <a:tableStyleId>{5C22544A-7EE6-4342-B048-85BDC9FD1C3A}</a:tableStyleId>
              </a:tblPr>
              <a:tblGrid>
                <a:gridCol w="3380941">
                  <a:extLst>
                    <a:ext uri="{9D8B030D-6E8A-4147-A177-3AD203B41FA5}">
                      <a16:colId xmlns:a16="http://schemas.microsoft.com/office/drawing/2014/main" val="20000"/>
                    </a:ext>
                  </a:extLst>
                </a:gridCol>
                <a:gridCol w="7532861">
                  <a:extLst>
                    <a:ext uri="{9D8B030D-6E8A-4147-A177-3AD203B41FA5}">
                      <a16:colId xmlns:a16="http://schemas.microsoft.com/office/drawing/2014/main" val="20001"/>
                    </a:ext>
                  </a:extLst>
                </a:gridCol>
                <a:gridCol w="1278198">
                  <a:extLst>
                    <a:ext uri="{9D8B030D-6E8A-4147-A177-3AD203B41FA5}">
                      <a16:colId xmlns:a16="http://schemas.microsoft.com/office/drawing/2014/main" val="20002"/>
                    </a:ext>
                  </a:extLst>
                </a:gridCol>
              </a:tblGrid>
              <a:tr h="749647">
                <a:tc>
                  <a:txBody>
                    <a:bodyPr/>
                    <a:lstStyle/>
                    <a:p>
                      <a:pPr algn="ctr"/>
                      <a:r>
                        <a:rPr lang="pt-BR" sz="2000" dirty="0">
                          <a:latin typeface="Arial" panose="020B0604020202020204" pitchFamily="34" charset="0"/>
                          <a:cs typeface="Arial" panose="020B0604020202020204" pitchFamily="34" charset="0"/>
                        </a:rPr>
                        <a:t>RESPONSABILIDADE</a:t>
                      </a:r>
                    </a:p>
                  </a:txBody>
                  <a:tcPr marT="45687" marB="45687"/>
                </a:tc>
                <a:tc>
                  <a:txBody>
                    <a:bodyPr/>
                    <a:lstStyle/>
                    <a:p>
                      <a:pPr algn="ctr"/>
                      <a:r>
                        <a:rPr lang="pt-BR" sz="2000" dirty="0">
                          <a:latin typeface="Arial" panose="020B0604020202020204" pitchFamily="34" charset="0"/>
                          <a:cs typeface="Arial" panose="020B0604020202020204" pitchFamily="34" charset="0"/>
                        </a:rPr>
                        <a:t>ATIVIDADE</a:t>
                      </a:r>
                    </a:p>
                  </a:txBody>
                  <a:tcPr marT="45687" marB="45687"/>
                </a:tc>
                <a:tc>
                  <a:txBody>
                    <a:bodyPr/>
                    <a:lstStyle/>
                    <a:p>
                      <a:pPr algn="ctr"/>
                      <a:r>
                        <a:rPr lang="pt-BR" sz="2000" dirty="0">
                          <a:latin typeface="Arial" panose="020B0604020202020204" pitchFamily="34" charset="0"/>
                          <a:cs typeface="Arial" panose="020B0604020202020204" pitchFamily="34" charset="0"/>
                        </a:rPr>
                        <a:t>PRAZO</a:t>
                      </a:r>
                    </a:p>
                  </a:txBody>
                  <a:tcPr marT="45687" marB="45687"/>
                </a:tc>
                <a:extLst>
                  <a:ext uri="{0D108BD9-81ED-4DB2-BD59-A6C34878D82A}">
                    <a16:rowId xmlns:a16="http://schemas.microsoft.com/office/drawing/2014/main" val="10000"/>
                  </a:ext>
                </a:extLst>
              </a:tr>
              <a:tr h="4008965">
                <a:tc>
                  <a:txBody>
                    <a:bodyPr/>
                    <a:lstStyle/>
                    <a:p>
                      <a:pPr algn="ctr"/>
                      <a:r>
                        <a:rPr lang="pt-BR" sz="2000" b="1" dirty="0">
                          <a:latin typeface="Arial" panose="020B0604020202020204" pitchFamily="34" charset="0"/>
                          <a:cs typeface="Arial" panose="020B0604020202020204" pitchFamily="34" charset="0"/>
                        </a:rPr>
                        <a:t>Prefeito/Direção</a:t>
                      </a:r>
                      <a:r>
                        <a:rPr lang="pt-BR" sz="2000" b="1" baseline="0" dirty="0">
                          <a:latin typeface="Arial" panose="020B0604020202020204" pitchFamily="34" charset="0"/>
                          <a:cs typeface="Arial" panose="020B0604020202020204" pitchFamily="34" charset="0"/>
                        </a:rPr>
                        <a:t> Geral</a:t>
                      </a:r>
                      <a:endParaRPr lang="pt-BR" sz="2000" b="1" dirty="0">
                        <a:latin typeface="Arial" panose="020B0604020202020204" pitchFamily="34" charset="0"/>
                        <a:cs typeface="Arial" panose="020B0604020202020204" pitchFamily="34" charset="0"/>
                      </a:endParaRPr>
                    </a:p>
                  </a:txBody>
                  <a:tcPr marT="45687" marB="45687"/>
                </a:tc>
                <a:tc>
                  <a:txBody>
                    <a:bodyPr/>
                    <a:lstStyle/>
                    <a:p>
                      <a:pPr algn="just"/>
                      <a:r>
                        <a:rPr lang="pt-BR" sz="2000" dirty="0">
                          <a:latin typeface="Arial" panose="020B0604020202020204" pitchFamily="34" charset="0"/>
                          <a:cs typeface="Arial" panose="020B0604020202020204" pitchFamily="34" charset="0"/>
                        </a:rPr>
                        <a:t>Tomar ciência e analisar o parecer conclusivo, liberar formalmente os membros da Comissão e encaminhar para ciência das áreas envolvidas:</a:t>
                      </a:r>
                      <a:r>
                        <a:rPr lang="pt-BR" sz="2000" baseline="0" dirty="0">
                          <a:latin typeface="Arial" panose="020B0604020202020204" pitchFamily="34" charset="0"/>
                          <a:cs typeface="Arial" panose="020B0604020202020204" pitchFamily="34" charset="0"/>
                        </a:rPr>
                        <a:t> Comissão de Inventário, Secretaria de Administração, Coordenadoria de Material e Patrimônio, Assistência de Logística de Material de Consumo e Seção de Gestão de Materiais de Consumos.</a:t>
                      </a:r>
                      <a:endParaRPr lang="pt-BR" sz="2000" dirty="0">
                        <a:latin typeface="Arial" panose="020B0604020202020204" pitchFamily="34" charset="0"/>
                        <a:cs typeface="Arial" panose="020B0604020202020204" pitchFamily="34" charset="0"/>
                      </a:endParaRPr>
                    </a:p>
                  </a:txBody>
                  <a:tcPr marT="45687" marB="45687"/>
                </a:tc>
                <a:tc>
                  <a:txBody>
                    <a:bodyPr/>
                    <a:lstStyle/>
                    <a:p>
                      <a:endParaRPr lang="pt-BR" sz="2000" dirty="0">
                        <a:latin typeface="Arial" panose="020B0604020202020204" pitchFamily="34" charset="0"/>
                        <a:cs typeface="Arial" panose="020B0604020202020204" pitchFamily="34" charset="0"/>
                      </a:endParaRPr>
                    </a:p>
                  </a:txBody>
                  <a:tcPr marT="45687" marB="45687"/>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8892154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6896485" y="381865"/>
            <a:ext cx="5295515" cy="526473"/>
          </a:xfrm>
        </p:spPr>
        <p:txBody>
          <a:bodyPr>
            <a:normAutofit fontScale="90000"/>
          </a:bodyPr>
          <a:lstStyle/>
          <a:p>
            <a:pPr algn="r">
              <a:lnSpc>
                <a:spcPct val="100000"/>
              </a:lnSpc>
            </a:pPr>
            <a:r>
              <a:rPr lang="pt-BR" sz="2000" b="1" dirty="0">
                <a:latin typeface="Arial" panose="020B0604020202020204" pitchFamily="34" charset="0"/>
                <a:cs typeface="Arial" panose="020B0604020202020204" pitchFamily="34" charset="0"/>
              </a:rPr>
              <a:t>                 </a:t>
            </a:r>
            <a:r>
              <a:rPr kumimoji="0" lang="pt-BR" sz="14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a:t>
            </a: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INVENTÁRIO FÍSICO e AUDITORIA PATRIMONIAL</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CaixaDeTexto 7">
            <a:extLst>
              <a:ext uri="{FF2B5EF4-FFF2-40B4-BE49-F238E27FC236}">
                <a16:creationId xmlns:a16="http://schemas.microsoft.com/office/drawing/2014/main" id="{915120A2-24CB-8A1A-50D3-5BA9B63E428E}"/>
              </a:ext>
            </a:extLst>
          </p:cNvPr>
          <p:cNvSpPr txBox="1"/>
          <p:nvPr/>
        </p:nvSpPr>
        <p:spPr>
          <a:xfrm>
            <a:off x="581892" y="773520"/>
            <a:ext cx="10771908" cy="5792035"/>
          </a:xfrm>
          <a:prstGeom prst="rect">
            <a:avLst/>
          </a:prstGeom>
          <a:noFill/>
        </p:spPr>
        <p:txBody>
          <a:bodyPr wrap="square">
            <a:spAutoFit/>
          </a:bodyPr>
          <a:lstStyle/>
          <a:p>
            <a:pPr>
              <a:lnSpc>
                <a:spcPct val="115000"/>
              </a:lnSpc>
              <a:spcAft>
                <a:spcPts val="800"/>
              </a:spcAft>
              <a:buNone/>
            </a:pPr>
            <a:r>
              <a:rPr lang="pt-BR" sz="2000" b="1" kern="100" dirty="0">
                <a:effectLst/>
                <a:latin typeface="Arial" panose="020B0604020202020204" pitchFamily="34" charset="0"/>
                <a:ea typeface="Aptos" panose="020B0004020202020204" pitchFamily="34" charset="0"/>
                <a:cs typeface="Arial" panose="020B0604020202020204" pitchFamily="34" charset="0"/>
              </a:rPr>
              <a:t>DIFERENÇA ENTRE TOMBAMENTO PATRIMONIAL E TOMBAMENTO CULTURAL</a:t>
            </a:r>
            <a:endParaRPr lang="pt-BR" sz="20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2000" kern="100" dirty="0">
                <a:effectLst/>
                <a:latin typeface="Arial" panose="020B0604020202020204" pitchFamily="34" charset="0"/>
                <a:ea typeface="Aptos" panose="020B0004020202020204" pitchFamily="34" charset="0"/>
                <a:cs typeface="Arial" panose="020B0604020202020204" pitchFamily="34" charset="0"/>
              </a:rPr>
              <a:t>	O termo </a:t>
            </a:r>
            <a:r>
              <a:rPr lang="pt-BR" sz="2000" b="1" kern="100" dirty="0">
                <a:effectLst/>
                <a:latin typeface="Arial" panose="020B0604020202020204" pitchFamily="34" charset="0"/>
                <a:ea typeface="Aptos" panose="020B0004020202020204" pitchFamily="34" charset="0"/>
                <a:cs typeface="Arial" panose="020B0604020202020204" pitchFamily="34" charset="0"/>
              </a:rPr>
              <a:t>“tombamento” pode gerar confusão jurídica</a:t>
            </a:r>
            <a:r>
              <a:rPr lang="pt-BR" sz="2000" kern="100" dirty="0">
                <a:effectLst/>
                <a:latin typeface="Arial" panose="020B0604020202020204" pitchFamily="34" charset="0"/>
                <a:ea typeface="Aptos" panose="020B0004020202020204" pitchFamily="34" charset="0"/>
                <a:cs typeface="Arial" panose="020B0604020202020204" pitchFamily="34" charset="0"/>
              </a:rPr>
              <a:t>.</a:t>
            </a:r>
          </a:p>
          <a:p>
            <a:pPr>
              <a:lnSpc>
                <a:spcPct val="115000"/>
              </a:lnSpc>
              <a:spcAft>
                <a:spcPts val="800"/>
              </a:spcAft>
              <a:buNone/>
            </a:pPr>
            <a:r>
              <a:rPr lang="pt-BR" sz="2000" b="1" kern="100" dirty="0">
                <a:effectLst/>
                <a:latin typeface="Arial" panose="020B0604020202020204" pitchFamily="34" charset="0"/>
                <a:ea typeface="Aptos" panose="020B0004020202020204" pitchFamily="34" charset="0"/>
                <a:cs typeface="Arial" panose="020B0604020202020204" pitchFamily="34" charset="0"/>
              </a:rPr>
              <a:t>1 Tombamento patrimonial administrativo: </a:t>
            </a:r>
            <a:r>
              <a:rPr lang="pt-BR" sz="2000" kern="100" dirty="0">
                <a:effectLst/>
                <a:latin typeface="Arial" panose="020B0604020202020204" pitchFamily="34" charset="0"/>
                <a:ea typeface="Aptos" panose="020B0004020202020204" pitchFamily="34" charset="0"/>
                <a:cs typeface="Arial" panose="020B0604020202020204" pitchFamily="34" charset="0"/>
              </a:rPr>
              <a:t>É o registro administrativo utilizado para incorporar e controlar um bem pertencente ao patrimônio público.</a:t>
            </a:r>
          </a:p>
          <a:p>
            <a:pPr>
              <a:lnSpc>
                <a:spcPct val="115000"/>
              </a:lnSpc>
              <a:spcAft>
                <a:spcPts val="800"/>
              </a:spcAft>
              <a:buNone/>
            </a:pPr>
            <a:r>
              <a:rPr lang="pt-BR" sz="2000" b="1" kern="100" dirty="0">
                <a:effectLst/>
                <a:latin typeface="Arial" panose="020B0604020202020204" pitchFamily="34" charset="0"/>
                <a:ea typeface="Aptos" panose="020B0004020202020204" pitchFamily="34" charset="0"/>
                <a:cs typeface="Arial" panose="020B0604020202020204" pitchFamily="34" charset="0"/>
              </a:rPr>
              <a:t>2 Tombamento cultural : </a:t>
            </a:r>
            <a:r>
              <a:rPr lang="pt-BR" sz="2000" kern="100" dirty="0">
                <a:effectLst/>
                <a:latin typeface="Arial" panose="020B0604020202020204" pitchFamily="34" charset="0"/>
                <a:ea typeface="Aptos" panose="020B0004020202020204" pitchFamily="34" charset="0"/>
                <a:cs typeface="Arial" panose="020B0604020202020204" pitchFamily="34" charset="0"/>
              </a:rPr>
              <a:t>É instituto jurídico de proteção do patrimônio histórico e cultural.</a:t>
            </a:r>
          </a:p>
          <a:p>
            <a:pPr>
              <a:lnSpc>
                <a:spcPct val="115000"/>
              </a:lnSpc>
              <a:spcAft>
                <a:spcPts val="800"/>
              </a:spcAft>
              <a:buNone/>
            </a:pPr>
            <a:r>
              <a:rPr lang="pt-BR" sz="2000" b="1" kern="100" dirty="0">
                <a:effectLst/>
                <a:latin typeface="Arial" panose="020B0604020202020204" pitchFamily="34" charset="0"/>
                <a:ea typeface="Aptos" panose="020B0004020202020204" pitchFamily="34" charset="0"/>
                <a:cs typeface="Arial" panose="020B0604020202020204" pitchFamily="34" charset="0"/>
              </a:rPr>
              <a:t>3 Finalidade do tombamento patrimonial</a:t>
            </a:r>
            <a:endParaRPr lang="pt-BR" sz="20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2000" kern="100" dirty="0">
                <a:effectLst/>
                <a:latin typeface="Arial" panose="020B0604020202020204" pitchFamily="34" charset="0"/>
                <a:ea typeface="Aptos" panose="020B0004020202020204" pitchFamily="34" charset="0"/>
                <a:cs typeface="Arial" panose="020B0604020202020204" pitchFamily="34" charset="0"/>
              </a:rPr>
              <a:t>Objetiva:</a:t>
            </a:r>
          </a:p>
          <a:p>
            <a:pPr marL="342900" lvl="0" indent="-342900">
              <a:lnSpc>
                <a:spcPct val="115000"/>
              </a:lnSpc>
              <a:spcAft>
                <a:spcPts val="800"/>
              </a:spcAft>
              <a:buSzPts val="1000"/>
              <a:buFont typeface="Symbol" panose="05050102010706020507" pitchFamily="18" charset="2"/>
              <a:buChar char=""/>
              <a:tabLst>
                <a:tab pos="457200" algn="l"/>
              </a:tabLst>
            </a:pPr>
            <a:r>
              <a:rPr lang="pt-BR" sz="2000" kern="100" dirty="0">
                <a:effectLst/>
                <a:latin typeface="Arial" panose="020B0604020202020204" pitchFamily="34" charset="0"/>
                <a:ea typeface="Aptos" panose="020B0004020202020204" pitchFamily="34" charset="0"/>
                <a:cs typeface="Arial" panose="020B0604020202020204" pitchFamily="34" charset="0"/>
              </a:rPr>
              <a:t>identificação; </a:t>
            </a:r>
          </a:p>
          <a:p>
            <a:pPr marL="342900" lvl="0" indent="-342900">
              <a:lnSpc>
                <a:spcPct val="115000"/>
              </a:lnSpc>
              <a:spcAft>
                <a:spcPts val="800"/>
              </a:spcAft>
              <a:buSzPts val="1000"/>
              <a:buFont typeface="Symbol" panose="05050102010706020507" pitchFamily="18" charset="2"/>
              <a:buChar char=""/>
              <a:tabLst>
                <a:tab pos="457200" algn="l"/>
              </a:tabLst>
            </a:pPr>
            <a:r>
              <a:rPr lang="pt-BR" sz="2000" kern="100" dirty="0">
                <a:effectLst/>
                <a:latin typeface="Arial" panose="020B0604020202020204" pitchFamily="34" charset="0"/>
                <a:ea typeface="Aptos" panose="020B0004020202020204" pitchFamily="34" charset="0"/>
                <a:cs typeface="Arial" panose="020B0604020202020204" pitchFamily="34" charset="0"/>
              </a:rPr>
              <a:t>controle; </a:t>
            </a:r>
          </a:p>
          <a:p>
            <a:pPr marL="342900" lvl="0" indent="-342900">
              <a:lnSpc>
                <a:spcPct val="115000"/>
              </a:lnSpc>
              <a:spcAft>
                <a:spcPts val="800"/>
              </a:spcAft>
              <a:buSzPts val="1000"/>
              <a:buFont typeface="Symbol" panose="05050102010706020507" pitchFamily="18" charset="2"/>
              <a:buChar char=""/>
              <a:tabLst>
                <a:tab pos="457200" algn="l"/>
              </a:tabLst>
            </a:pPr>
            <a:r>
              <a:rPr lang="pt-BR" sz="2000" kern="100" dirty="0">
                <a:effectLst/>
                <a:latin typeface="Arial" panose="020B0604020202020204" pitchFamily="34" charset="0"/>
                <a:ea typeface="Aptos" panose="020B0004020202020204" pitchFamily="34" charset="0"/>
                <a:cs typeface="Arial" panose="020B0604020202020204" pitchFamily="34" charset="0"/>
              </a:rPr>
              <a:t>responsabilidade; </a:t>
            </a:r>
          </a:p>
          <a:p>
            <a:pPr marL="342900" lvl="0" indent="-342900">
              <a:lnSpc>
                <a:spcPct val="115000"/>
              </a:lnSpc>
              <a:spcAft>
                <a:spcPts val="800"/>
              </a:spcAft>
              <a:buSzPts val="1000"/>
              <a:buFont typeface="Symbol" panose="05050102010706020507" pitchFamily="18" charset="2"/>
              <a:buChar char=""/>
              <a:tabLst>
                <a:tab pos="457200" algn="l"/>
              </a:tabLst>
            </a:pPr>
            <a:r>
              <a:rPr lang="pt-BR" sz="2000" kern="100" dirty="0">
                <a:effectLst/>
                <a:latin typeface="Arial" panose="020B0604020202020204" pitchFamily="34" charset="0"/>
                <a:ea typeface="Aptos" panose="020B0004020202020204" pitchFamily="34" charset="0"/>
                <a:cs typeface="Arial" panose="020B0604020202020204" pitchFamily="34" charset="0"/>
              </a:rPr>
              <a:t>localização; </a:t>
            </a:r>
          </a:p>
          <a:p>
            <a:pPr marL="342900" lvl="0" indent="-342900">
              <a:lnSpc>
                <a:spcPct val="115000"/>
              </a:lnSpc>
              <a:spcAft>
                <a:spcPts val="800"/>
              </a:spcAft>
              <a:buSzPts val="1000"/>
              <a:buFont typeface="Symbol" panose="05050102010706020507" pitchFamily="18" charset="2"/>
              <a:buChar char=""/>
              <a:tabLst>
                <a:tab pos="457200" algn="l"/>
              </a:tabLst>
            </a:pPr>
            <a:r>
              <a:rPr lang="pt-BR" sz="2000" kern="100" dirty="0">
                <a:effectLst/>
                <a:latin typeface="Arial" panose="020B0604020202020204" pitchFamily="34" charset="0"/>
                <a:ea typeface="Aptos" panose="020B0004020202020204" pitchFamily="34" charset="0"/>
                <a:cs typeface="Arial" panose="020B0604020202020204" pitchFamily="34" charset="0"/>
              </a:rPr>
              <a:t>movimentação; </a:t>
            </a:r>
          </a:p>
          <a:p>
            <a:pPr marL="342900" lvl="0" indent="-342900">
              <a:lnSpc>
                <a:spcPct val="115000"/>
              </a:lnSpc>
              <a:spcAft>
                <a:spcPts val="800"/>
              </a:spcAft>
              <a:buSzPts val="1000"/>
              <a:buFont typeface="Symbol" panose="05050102010706020507" pitchFamily="18" charset="2"/>
              <a:buChar char=""/>
              <a:tabLst>
                <a:tab pos="457200" algn="l"/>
              </a:tabLst>
            </a:pPr>
            <a:r>
              <a:rPr lang="pt-BR" sz="2000" kern="100" dirty="0">
                <a:effectLst/>
                <a:latin typeface="Arial" panose="020B0604020202020204" pitchFamily="34" charset="0"/>
                <a:ea typeface="Aptos" panose="020B0004020202020204" pitchFamily="34" charset="0"/>
                <a:cs typeface="Arial" panose="020B0604020202020204" pitchFamily="34" charset="0"/>
              </a:rPr>
              <a:t>inventário. </a:t>
            </a:r>
          </a:p>
        </p:txBody>
      </p:sp>
    </p:spTree>
    <p:extLst>
      <p:ext uri="{BB962C8B-B14F-4D97-AF65-F5344CB8AC3E}">
        <p14:creationId xmlns:p14="http://schemas.microsoft.com/office/powerpoint/2010/main" val="15091128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D49243E-4495-24B2-4E82-8ED0FBCCA62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838D4D3-5013-3D76-CC82-342508456FE9}"/>
              </a:ext>
            </a:extLst>
          </p:cNvPr>
          <p:cNvSpPr>
            <a:spLocks noGrp="1"/>
          </p:cNvSpPr>
          <p:nvPr>
            <p:ph type="title"/>
          </p:nvPr>
        </p:nvSpPr>
        <p:spPr>
          <a:xfrm>
            <a:off x="6896485" y="381865"/>
            <a:ext cx="5295515" cy="526473"/>
          </a:xfrm>
        </p:spPr>
        <p:txBody>
          <a:bodyPr>
            <a:normAutofit fontScale="90000"/>
          </a:bodyPr>
          <a:lstStyle/>
          <a:p>
            <a:pPr algn="r">
              <a:lnSpc>
                <a:spcPct val="100000"/>
              </a:lnSpc>
            </a:pPr>
            <a:r>
              <a:rPr lang="pt-BR" sz="2000" b="1" dirty="0">
                <a:latin typeface="Arial" panose="020B0604020202020204" pitchFamily="34" charset="0"/>
                <a:cs typeface="Arial" panose="020B0604020202020204" pitchFamily="34" charset="0"/>
              </a:rPr>
              <a:t>                 </a:t>
            </a:r>
            <a:r>
              <a:rPr kumimoji="0" lang="pt-BR" sz="14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a:t>
            </a: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INVENTÁRIO FÍSICO e AUDITORIA PATRIMONIAL</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650A37FC-2901-89BB-506D-687C93A4743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0DF71EDE-A817-9FA5-F8C5-BACE67C90A7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CaixaDeTexto 7">
            <a:extLst>
              <a:ext uri="{FF2B5EF4-FFF2-40B4-BE49-F238E27FC236}">
                <a16:creationId xmlns:a16="http://schemas.microsoft.com/office/drawing/2014/main" id="{B9A50FF5-D1DE-DB2D-A596-00C6C4889D57}"/>
              </a:ext>
            </a:extLst>
          </p:cNvPr>
          <p:cNvSpPr txBox="1"/>
          <p:nvPr/>
        </p:nvSpPr>
        <p:spPr>
          <a:xfrm>
            <a:off x="561110" y="801230"/>
            <a:ext cx="11069780" cy="5689443"/>
          </a:xfrm>
          <a:prstGeom prst="rect">
            <a:avLst/>
          </a:prstGeom>
          <a:noFill/>
        </p:spPr>
        <p:txBody>
          <a:bodyPr wrap="square">
            <a:spAutoFit/>
          </a:bodyPr>
          <a:lstStyle/>
          <a:p>
            <a:pPr>
              <a:lnSpc>
                <a:spcPct val="115000"/>
              </a:lnSpc>
              <a:spcAft>
                <a:spcPts val="800"/>
              </a:spcAft>
              <a:buNone/>
            </a:pPr>
            <a:r>
              <a:rPr lang="pt-BR" sz="2000" b="1" kern="100" dirty="0">
                <a:effectLst/>
                <a:latin typeface="Arial" panose="020B0604020202020204" pitchFamily="34" charset="0"/>
                <a:ea typeface="Aptos" panose="020B0004020202020204" pitchFamily="34" charset="0"/>
                <a:cs typeface="Arial" panose="020B0604020202020204" pitchFamily="34" charset="0"/>
              </a:rPr>
              <a:t>4 Finalidade do tombamento cultural</a:t>
            </a:r>
            <a:endParaRPr lang="pt-BR" sz="20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2000" kern="100" dirty="0">
                <a:effectLst/>
                <a:latin typeface="Arial" panose="020B0604020202020204" pitchFamily="34" charset="0"/>
                <a:ea typeface="Aptos" panose="020B0004020202020204" pitchFamily="34" charset="0"/>
                <a:cs typeface="Arial" panose="020B0604020202020204" pitchFamily="34" charset="0"/>
              </a:rPr>
              <a:t>Objetiva preservar bens de valor histórico, artístico, arqueológico, etnográfico ou cultural.</a:t>
            </a:r>
          </a:p>
          <a:p>
            <a:pPr>
              <a:lnSpc>
                <a:spcPct val="115000"/>
              </a:lnSpc>
              <a:spcAft>
                <a:spcPts val="800"/>
              </a:spcAft>
              <a:buNone/>
            </a:pPr>
            <a:r>
              <a:rPr lang="pt-BR" sz="2000" kern="100" dirty="0">
                <a:effectLst/>
                <a:latin typeface="Arial" panose="020B0604020202020204" pitchFamily="34" charset="0"/>
                <a:ea typeface="Aptos" panose="020B0004020202020204" pitchFamily="34" charset="0"/>
                <a:cs typeface="Arial" panose="020B0604020202020204" pitchFamily="34" charset="0"/>
              </a:rPr>
              <a:t>O Decreto-Lei nº 25/1937 estabelece a proteção do patrimônio histórico e artístico nacional e prevê a inscrição dos bens nos respectivos Livros do Tombo. </a:t>
            </a:r>
          </a:p>
          <a:p>
            <a:pPr>
              <a:lnSpc>
                <a:spcPct val="115000"/>
              </a:lnSpc>
              <a:spcAft>
                <a:spcPts val="800"/>
              </a:spcAft>
              <a:buNone/>
            </a:pPr>
            <a:r>
              <a:rPr lang="pt-BR" sz="2000" b="1" kern="100" dirty="0">
                <a:effectLst/>
                <a:latin typeface="Arial" panose="020B0604020202020204" pitchFamily="34" charset="0"/>
                <a:ea typeface="Aptos" panose="020B0004020202020204" pitchFamily="34" charset="0"/>
                <a:cs typeface="Arial" panose="020B0604020202020204" pitchFamily="34" charset="0"/>
              </a:rPr>
              <a:t>5 Efeitos jurídicos</a:t>
            </a:r>
            <a:endParaRPr lang="pt-BR" sz="20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2000" kern="100" dirty="0">
                <a:effectLst/>
                <a:latin typeface="Arial" panose="020B0604020202020204" pitchFamily="34" charset="0"/>
                <a:ea typeface="Aptos" panose="020B0004020202020204" pitchFamily="34" charset="0"/>
                <a:cs typeface="Arial" panose="020B0604020202020204" pitchFamily="34" charset="0"/>
              </a:rPr>
              <a:t>O tombamento cultural pode impor restrições específicas à alienação, modificação, destruição ou descaracterização do bem.</a:t>
            </a:r>
          </a:p>
          <a:p>
            <a:pPr>
              <a:lnSpc>
                <a:spcPct val="115000"/>
              </a:lnSpc>
              <a:spcAft>
                <a:spcPts val="800"/>
              </a:spcAft>
              <a:buNone/>
            </a:pPr>
            <a:r>
              <a:rPr lang="pt-BR" sz="2000" b="1" kern="100" dirty="0">
                <a:effectLst/>
                <a:latin typeface="Arial" panose="020B0604020202020204" pitchFamily="34" charset="0"/>
                <a:ea typeface="Aptos" panose="020B0004020202020204" pitchFamily="34" charset="0"/>
                <a:cs typeface="Arial" panose="020B0604020202020204" pitchFamily="34" charset="0"/>
              </a:rPr>
              <a:t>6 Inventário de bens culturais</a:t>
            </a:r>
            <a:endParaRPr lang="pt-BR" sz="20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2000" kern="100" dirty="0">
                <a:effectLst/>
                <a:latin typeface="Arial" panose="020B0604020202020204" pitchFamily="34" charset="0"/>
                <a:ea typeface="Aptos" panose="020B0004020202020204" pitchFamily="34" charset="0"/>
                <a:cs typeface="Arial" panose="020B0604020202020204" pitchFamily="34" charset="0"/>
              </a:rPr>
              <a:t>O bem cultural pode também integrar o patrimônio contábil e administrativo da entidade.</a:t>
            </a:r>
          </a:p>
          <a:p>
            <a:pPr>
              <a:lnSpc>
                <a:spcPct val="115000"/>
              </a:lnSpc>
              <a:spcAft>
                <a:spcPts val="800"/>
              </a:spcAft>
              <a:buNone/>
            </a:pPr>
            <a:r>
              <a:rPr lang="pt-BR" sz="2000" b="1" kern="100" dirty="0">
                <a:effectLst/>
                <a:latin typeface="Arial" panose="020B0604020202020204" pitchFamily="34" charset="0"/>
                <a:ea typeface="Aptos" panose="020B0004020202020204" pitchFamily="34" charset="0"/>
                <a:cs typeface="Arial" panose="020B0604020202020204" pitchFamily="34" charset="0"/>
              </a:rPr>
              <a:t>7 Dupla perspectiva</a:t>
            </a:r>
            <a:endParaRPr lang="pt-BR" sz="20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2000" kern="100" dirty="0">
                <a:effectLst/>
                <a:latin typeface="Arial" panose="020B0604020202020204" pitchFamily="34" charset="0"/>
                <a:ea typeface="Aptos" panose="020B0004020202020204" pitchFamily="34" charset="0"/>
                <a:cs typeface="Arial" panose="020B0604020202020204" pitchFamily="34" charset="0"/>
              </a:rPr>
              <a:t>Um mesmo objeto pode ser:</a:t>
            </a:r>
          </a:p>
          <a:p>
            <a:pPr>
              <a:lnSpc>
                <a:spcPct val="115000"/>
              </a:lnSpc>
              <a:spcAft>
                <a:spcPts val="800"/>
              </a:spcAft>
              <a:buNone/>
            </a:pPr>
            <a:r>
              <a:rPr lang="pt-BR" sz="2000" b="1" kern="100" dirty="0">
                <a:effectLst/>
                <a:latin typeface="Arial" panose="020B0604020202020204" pitchFamily="34" charset="0"/>
                <a:ea typeface="Aptos" panose="020B0004020202020204" pitchFamily="34" charset="0"/>
                <a:cs typeface="Arial" panose="020B0604020202020204" pitchFamily="34" charset="0"/>
              </a:rPr>
              <a:t>bem patrimonial administrativo + bem protegido culturalmente.</a:t>
            </a:r>
            <a:endParaRPr lang="pt-BR" sz="20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2000" kern="100" dirty="0">
                <a:effectLst/>
                <a:latin typeface="Arial" panose="020B0604020202020204" pitchFamily="34" charset="0"/>
                <a:ea typeface="Aptos" panose="020B0004020202020204" pitchFamily="34" charset="0"/>
                <a:cs typeface="Arial" panose="020B0604020202020204" pitchFamily="34" charset="0"/>
              </a:rPr>
              <a:t>Nesse caso, os dois controles devem coexistir.</a:t>
            </a:r>
          </a:p>
        </p:txBody>
      </p:sp>
    </p:spTree>
    <p:extLst>
      <p:ext uri="{BB962C8B-B14F-4D97-AF65-F5344CB8AC3E}">
        <p14:creationId xmlns:p14="http://schemas.microsoft.com/office/powerpoint/2010/main" val="11361882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AC10232-FCD0-2E59-6DEA-4543A687673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6522500-9C30-A3C4-BAAA-C92DD8FFDBA5}"/>
              </a:ext>
            </a:extLst>
          </p:cNvPr>
          <p:cNvSpPr>
            <a:spLocks noGrp="1"/>
          </p:cNvSpPr>
          <p:nvPr>
            <p:ph type="title"/>
          </p:nvPr>
        </p:nvSpPr>
        <p:spPr>
          <a:xfrm>
            <a:off x="6896485" y="381865"/>
            <a:ext cx="5295515" cy="526473"/>
          </a:xfrm>
        </p:spPr>
        <p:txBody>
          <a:bodyPr>
            <a:normAutofit fontScale="90000"/>
          </a:bodyPr>
          <a:lstStyle/>
          <a:p>
            <a:pPr algn="r">
              <a:lnSpc>
                <a:spcPct val="100000"/>
              </a:lnSpc>
            </a:pPr>
            <a:r>
              <a:rPr lang="pt-BR" sz="2000" b="1" dirty="0">
                <a:latin typeface="Arial" panose="020B0604020202020204" pitchFamily="34" charset="0"/>
                <a:cs typeface="Arial" panose="020B0604020202020204" pitchFamily="34" charset="0"/>
              </a:rPr>
              <a:t>                 </a:t>
            </a:r>
            <a:r>
              <a:rPr kumimoji="0" lang="pt-BR" sz="14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a:t>
            </a: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INVENTÁRIO FÍSICO e AUDITORIA PATRIMONIAL</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5855F7E5-8C6A-2A50-D9C2-1EAF8499632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FF381298-84F9-E7F6-D90E-2A83A81999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CaixaDeTexto 7">
            <a:extLst>
              <a:ext uri="{FF2B5EF4-FFF2-40B4-BE49-F238E27FC236}">
                <a16:creationId xmlns:a16="http://schemas.microsoft.com/office/drawing/2014/main" id="{4E63CB88-E262-04E7-4CE5-608A941073D8}"/>
              </a:ext>
            </a:extLst>
          </p:cNvPr>
          <p:cNvSpPr txBox="1"/>
          <p:nvPr/>
        </p:nvSpPr>
        <p:spPr>
          <a:xfrm>
            <a:off x="561110" y="1133454"/>
            <a:ext cx="11069780" cy="3965894"/>
          </a:xfrm>
          <a:prstGeom prst="rect">
            <a:avLst/>
          </a:prstGeom>
          <a:noFill/>
        </p:spPr>
        <p:txBody>
          <a:bodyPr wrap="square">
            <a:spAutoFit/>
          </a:bodyPr>
          <a:lstStyle/>
          <a:p>
            <a:pPr>
              <a:lnSpc>
                <a:spcPct val="115000"/>
              </a:lnSpc>
              <a:spcAft>
                <a:spcPts val="800"/>
              </a:spcAft>
              <a:buNone/>
            </a:pPr>
            <a:r>
              <a:rPr lang="pt-BR" sz="2000" b="1" kern="100" dirty="0">
                <a:effectLst/>
                <a:latin typeface="Arial" panose="020B0604020202020204" pitchFamily="34" charset="0"/>
                <a:ea typeface="Aptos" panose="020B0004020202020204" pitchFamily="34" charset="0"/>
                <a:cs typeface="Arial" panose="020B0604020202020204" pitchFamily="34" charset="0"/>
              </a:rPr>
              <a:t>8 Tratamento no inventário</a:t>
            </a:r>
            <a:endParaRPr lang="pt-BR" sz="20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2000" kern="100" dirty="0">
                <a:effectLst/>
                <a:latin typeface="Arial" panose="020B0604020202020204" pitchFamily="34" charset="0"/>
                <a:ea typeface="Aptos" panose="020B0004020202020204" pitchFamily="34" charset="0"/>
                <a:cs typeface="Arial" panose="020B0604020202020204" pitchFamily="34" charset="0"/>
              </a:rPr>
              <a:t>A comissão deve identificar a existência de proteção cultural antes de propor:</a:t>
            </a:r>
          </a:p>
          <a:p>
            <a:pPr marL="342900" lvl="0" indent="-342900">
              <a:lnSpc>
                <a:spcPct val="115000"/>
              </a:lnSpc>
              <a:spcAft>
                <a:spcPts val="800"/>
              </a:spcAft>
              <a:buSzPts val="1000"/>
              <a:buFont typeface="Symbol" panose="05050102010706020507" pitchFamily="18" charset="2"/>
              <a:buChar char=""/>
              <a:tabLst>
                <a:tab pos="457200" algn="l"/>
              </a:tabLst>
            </a:pPr>
            <a:r>
              <a:rPr lang="pt-BR" sz="2000" kern="100" dirty="0">
                <a:effectLst/>
                <a:latin typeface="Arial" panose="020B0604020202020204" pitchFamily="34" charset="0"/>
                <a:ea typeface="Aptos" panose="020B0004020202020204" pitchFamily="34" charset="0"/>
                <a:cs typeface="Arial" panose="020B0604020202020204" pitchFamily="34" charset="0"/>
              </a:rPr>
              <a:t>baixa; </a:t>
            </a:r>
          </a:p>
          <a:p>
            <a:pPr marL="342900" lvl="0" indent="-342900">
              <a:lnSpc>
                <a:spcPct val="115000"/>
              </a:lnSpc>
              <a:spcAft>
                <a:spcPts val="800"/>
              </a:spcAft>
              <a:buSzPts val="1000"/>
              <a:buFont typeface="Symbol" panose="05050102010706020507" pitchFamily="18" charset="2"/>
              <a:buChar char=""/>
              <a:tabLst>
                <a:tab pos="457200" algn="l"/>
              </a:tabLst>
            </a:pPr>
            <a:r>
              <a:rPr lang="pt-BR" sz="2000" kern="100" dirty="0">
                <a:effectLst/>
                <a:latin typeface="Arial" panose="020B0604020202020204" pitchFamily="34" charset="0"/>
                <a:ea typeface="Aptos" panose="020B0004020202020204" pitchFamily="34" charset="0"/>
                <a:cs typeface="Arial" panose="020B0604020202020204" pitchFamily="34" charset="0"/>
              </a:rPr>
              <a:t>transferência; </a:t>
            </a:r>
          </a:p>
          <a:p>
            <a:pPr marL="342900" lvl="0" indent="-342900">
              <a:lnSpc>
                <a:spcPct val="115000"/>
              </a:lnSpc>
              <a:spcAft>
                <a:spcPts val="800"/>
              </a:spcAft>
              <a:buSzPts val="1000"/>
              <a:buFont typeface="Symbol" panose="05050102010706020507" pitchFamily="18" charset="2"/>
              <a:buChar char=""/>
              <a:tabLst>
                <a:tab pos="457200" algn="l"/>
              </a:tabLst>
            </a:pPr>
            <a:r>
              <a:rPr lang="pt-BR" sz="2000" kern="100" dirty="0">
                <a:effectLst/>
                <a:latin typeface="Arial" panose="020B0604020202020204" pitchFamily="34" charset="0"/>
                <a:ea typeface="Aptos" panose="020B0004020202020204" pitchFamily="34" charset="0"/>
                <a:cs typeface="Arial" panose="020B0604020202020204" pitchFamily="34" charset="0"/>
              </a:rPr>
              <a:t>alienação; </a:t>
            </a:r>
          </a:p>
          <a:p>
            <a:pPr marL="342900" lvl="0" indent="-342900">
              <a:lnSpc>
                <a:spcPct val="115000"/>
              </a:lnSpc>
              <a:spcAft>
                <a:spcPts val="800"/>
              </a:spcAft>
              <a:buSzPts val="1000"/>
              <a:buFont typeface="Symbol" panose="05050102010706020507" pitchFamily="18" charset="2"/>
              <a:buChar char=""/>
              <a:tabLst>
                <a:tab pos="457200" algn="l"/>
              </a:tabLst>
            </a:pPr>
            <a:r>
              <a:rPr lang="pt-BR" sz="2000" kern="100" dirty="0">
                <a:effectLst/>
                <a:latin typeface="Arial" panose="020B0604020202020204" pitchFamily="34" charset="0"/>
                <a:ea typeface="Aptos" panose="020B0004020202020204" pitchFamily="34" charset="0"/>
                <a:cs typeface="Arial" panose="020B0604020202020204" pitchFamily="34" charset="0"/>
              </a:rPr>
              <a:t>alteração; </a:t>
            </a:r>
          </a:p>
          <a:p>
            <a:pPr marL="342900" lvl="0" indent="-342900">
              <a:lnSpc>
                <a:spcPct val="115000"/>
              </a:lnSpc>
              <a:spcAft>
                <a:spcPts val="800"/>
              </a:spcAft>
              <a:buSzPts val="1000"/>
              <a:buFont typeface="Symbol" panose="05050102010706020507" pitchFamily="18" charset="2"/>
              <a:buChar char=""/>
              <a:tabLst>
                <a:tab pos="457200" algn="l"/>
              </a:tabLst>
            </a:pPr>
            <a:r>
              <a:rPr lang="pt-BR" sz="2000" kern="100" dirty="0">
                <a:effectLst/>
                <a:latin typeface="Arial" panose="020B0604020202020204" pitchFamily="34" charset="0"/>
                <a:ea typeface="Aptos" panose="020B0004020202020204" pitchFamily="34" charset="0"/>
                <a:cs typeface="Arial" panose="020B0604020202020204" pitchFamily="34" charset="0"/>
              </a:rPr>
              <a:t>destruição. </a:t>
            </a:r>
          </a:p>
          <a:p>
            <a:pPr>
              <a:lnSpc>
                <a:spcPct val="115000"/>
              </a:lnSpc>
              <a:spcAft>
                <a:spcPts val="800"/>
              </a:spcAft>
              <a:buNone/>
            </a:pPr>
            <a:r>
              <a:rPr lang="pt-BR" sz="2000" kern="100" dirty="0">
                <a:effectLst/>
                <a:latin typeface="Arial" panose="020B0604020202020204" pitchFamily="34" charset="0"/>
                <a:ea typeface="Aptos" panose="020B0004020202020204" pitchFamily="34" charset="0"/>
                <a:cs typeface="Arial" panose="020B0604020202020204" pitchFamily="34" charset="0"/>
              </a:rPr>
              <a:t>Essa distinção é fundamental para evitar que a expressão “bem tombado” seja interpretada equivocadamente no processo administrativo.</a:t>
            </a:r>
          </a:p>
        </p:txBody>
      </p:sp>
    </p:spTree>
    <p:extLst>
      <p:ext uri="{BB962C8B-B14F-4D97-AF65-F5344CB8AC3E}">
        <p14:creationId xmlns:p14="http://schemas.microsoft.com/office/powerpoint/2010/main" val="19949697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E79745C-988C-A335-4AB4-C25F67C835A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99CE348-A188-BB82-1120-5880A6F9782F}"/>
              </a:ext>
            </a:extLst>
          </p:cNvPr>
          <p:cNvSpPr>
            <a:spLocks noGrp="1"/>
          </p:cNvSpPr>
          <p:nvPr>
            <p:ph type="title"/>
          </p:nvPr>
        </p:nvSpPr>
        <p:spPr>
          <a:xfrm>
            <a:off x="6896485" y="381865"/>
            <a:ext cx="5295515" cy="526473"/>
          </a:xfrm>
        </p:spPr>
        <p:txBody>
          <a:bodyPr>
            <a:normAutofit fontScale="90000"/>
          </a:bodyPr>
          <a:lstStyle/>
          <a:p>
            <a:pPr algn="r">
              <a:lnSpc>
                <a:spcPct val="100000"/>
              </a:lnSpc>
            </a:pPr>
            <a:r>
              <a:rPr lang="pt-BR" sz="2000" b="1" dirty="0">
                <a:latin typeface="Arial" panose="020B0604020202020204" pitchFamily="34" charset="0"/>
                <a:cs typeface="Arial" panose="020B0604020202020204" pitchFamily="34" charset="0"/>
              </a:rPr>
              <a:t>                 </a:t>
            </a:r>
            <a:r>
              <a:rPr kumimoji="0" lang="pt-BR" sz="14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a:t>
            </a: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INVENTÁRIO FÍSICO e AUDITORIA PATRIMONIAL</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7DDF9DD5-D734-F719-6973-61B8D29E658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9FE43CA0-8B6A-9F7C-4936-8A44936D005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CaixaDeTexto 7">
            <a:extLst>
              <a:ext uri="{FF2B5EF4-FFF2-40B4-BE49-F238E27FC236}">
                <a16:creationId xmlns:a16="http://schemas.microsoft.com/office/drawing/2014/main" id="{CC0929F1-9C01-5764-AA59-90DB6DDD095C}"/>
              </a:ext>
            </a:extLst>
          </p:cNvPr>
          <p:cNvSpPr txBox="1"/>
          <p:nvPr/>
        </p:nvSpPr>
        <p:spPr>
          <a:xfrm>
            <a:off x="561110" y="1133454"/>
            <a:ext cx="11069780" cy="4673780"/>
          </a:xfrm>
          <a:prstGeom prst="rect">
            <a:avLst/>
          </a:prstGeom>
          <a:noFill/>
        </p:spPr>
        <p:txBody>
          <a:bodyPr wrap="square">
            <a:spAutoFit/>
          </a:bodyPr>
          <a:lstStyle/>
          <a:p>
            <a:pPr>
              <a:lnSpc>
                <a:spcPct val="115000"/>
              </a:lnSpc>
              <a:spcAft>
                <a:spcPts val="800"/>
              </a:spcAft>
              <a:buNone/>
            </a:pPr>
            <a:r>
              <a:rPr lang="pt-BR" sz="2000" b="1" kern="100" dirty="0">
                <a:effectLst/>
                <a:latin typeface="Arial" panose="020B0604020202020204" pitchFamily="34" charset="0"/>
                <a:ea typeface="Aptos" panose="020B0004020202020204" pitchFamily="34" charset="0"/>
                <a:cs typeface="Arial" panose="020B0604020202020204" pitchFamily="34" charset="0"/>
              </a:rPr>
              <a:t>IDENTIFICAÇÃO DE DIVERGÊNCIAS, SOBRAS FÍSICAS E BENS NÃO LOCALIZADOS</a:t>
            </a:r>
            <a:endParaRPr lang="pt-BR" sz="20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2000" b="1" kern="100" dirty="0">
                <a:effectLst/>
                <a:latin typeface="Arial" panose="020B0604020202020204" pitchFamily="34" charset="0"/>
                <a:ea typeface="Aptos" panose="020B0004020202020204" pitchFamily="34" charset="0"/>
                <a:cs typeface="Arial" panose="020B0604020202020204" pitchFamily="34" charset="0"/>
              </a:rPr>
              <a:t>8.1 Bem não localizado: </a:t>
            </a:r>
            <a:r>
              <a:rPr lang="pt-BR" sz="2000" kern="100" dirty="0">
                <a:effectLst/>
                <a:latin typeface="Arial" panose="020B0604020202020204" pitchFamily="34" charset="0"/>
                <a:ea typeface="Aptos" panose="020B0004020202020204" pitchFamily="34" charset="0"/>
                <a:cs typeface="Arial" panose="020B0604020202020204" pitchFamily="34" charset="0"/>
              </a:rPr>
              <a:t>O sistema informa que o bem existe, mas ele não é encontrado fisicamente.</a:t>
            </a:r>
          </a:p>
          <a:p>
            <a:pPr>
              <a:lnSpc>
                <a:spcPct val="115000"/>
              </a:lnSpc>
              <a:spcAft>
                <a:spcPts val="800"/>
              </a:spcAft>
              <a:buNone/>
            </a:pPr>
            <a:r>
              <a:rPr lang="pt-BR" sz="2000" b="1" kern="100" dirty="0">
                <a:effectLst/>
                <a:latin typeface="Arial" panose="020B0604020202020204" pitchFamily="34" charset="0"/>
                <a:ea typeface="Aptos" panose="020B0004020202020204" pitchFamily="34" charset="0"/>
                <a:cs typeface="Arial" panose="020B0604020202020204" pitchFamily="34" charset="0"/>
              </a:rPr>
              <a:t>8.2 Sobra física : </a:t>
            </a:r>
            <a:r>
              <a:rPr lang="pt-BR" sz="2000" kern="100" dirty="0">
                <a:effectLst/>
                <a:latin typeface="Arial" panose="020B0604020202020204" pitchFamily="34" charset="0"/>
                <a:ea typeface="Aptos" panose="020B0004020202020204" pitchFamily="34" charset="0"/>
                <a:cs typeface="Arial" panose="020B0604020202020204" pitchFamily="34" charset="0"/>
              </a:rPr>
              <a:t>O bem existe fisicamente, mas não consta no relatório patrimonial.</a:t>
            </a:r>
          </a:p>
          <a:p>
            <a:pPr>
              <a:lnSpc>
                <a:spcPct val="115000"/>
              </a:lnSpc>
              <a:spcAft>
                <a:spcPts val="800"/>
              </a:spcAft>
              <a:buNone/>
            </a:pPr>
            <a:r>
              <a:rPr lang="pt-BR" sz="2000" b="1" kern="100" dirty="0">
                <a:effectLst/>
                <a:latin typeface="Arial" panose="020B0604020202020204" pitchFamily="34" charset="0"/>
                <a:ea typeface="Aptos" panose="020B0004020202020204" pitchFamily="34" charset="0"/>
                <a:cs typeface="Arial" panose="020B0604020202020204" pitchFamily="34" charset="0"/>
              </a:rPr>
              <a:t>8.3 Divergência de localização : </a:t>
            </a:r>
            <a:r>
              <a:rPr lang="pt-BR" sz="2000" kern="100" dirty="0">
                <a:effectLst/>
                <a:latin typeface="Arial" panose="020B0604020202020204" pitchFamily="34" charset="0"/>
                <a:ea typeface="Aptos" panose="020B0004020202020204" pitchFamily="34" charset="0"/>
                <a:cs typeface="Arial" panose="020B0604020202020204" pitchFamily="34" charset="0"/>
              </a:rPr>
              <a:t>O bem existe e está registrado, porém encontra-se em unidade ou sala diferente daquela cadastrada.</a:t>
            </a:r>
          </a:p>
          <a:p>
            <a:pPr>
              <a:lnSpc>
                <a:spcPct val="115000"/>
              </a:lnSpc>
              <a:spcAft>
                <a:spcPts val="800"/>
              </a:spcAft>
              <a:buNone/>
            </a:pPr>
            <a:r>
              <a:rPr lang="pt-BR" sz="2000" b="1" kern="100" dirty="0">
                <a:effectLst/>
                <a:latin typeface="Arial" panose="020B0604020202020204" pitchFamily="34" charset="0"/>
                <a:ea typeface="Aptos" panose="020B0004020202020204" pitchFamily="34" charset="0"/>
                <a:cs typeface="Arial" panose="020B0604020202020204" pitchFamily="34" charset="0"/>
              </a:rPr>
              <a:t>8.4 Divergência de responsável : </a:t>
            </a:r>
            <a:r>
              <a:rPr lang="pt-BR" sz="2000" kern="100" dirty="0">
                <a:effectLst/>
                <a:latin typeface="Arial" panose="020B0604020202020204" pitchFamily="34" charset="0"/>
                <a:ea typeface="Aptos" panose="020B0004020202020204" pitchFamily="34" charset="0"/>
                <a:cs typeface="Arial" panose="020B0604020202020204" pitchFamily="34" charset="0"/>
              </a:rPr>
              <a:t>O bem está fisicamente com uma unidade ou servidor diferente daquele registrado.</a:t>
            </a:r>
          </a:p>
          <a:p>
            <a:pPr>
              <a:lnSpc>
                <a:spcPct val="115000"/>
              </a:lnSpc>
              <a:spcAft>
                <a:spcPts val="800"/>
              </a:spcAft>
              <a:buNone/>
            </a:pPr>
            <a:r>
              <a:rPr lang="pt-BR" sz="2000" b="1" kern="100" dirty="0">
                <a:effectLst/>
                <a:latin typeface="Arial" panose="020B0604020202020204" pitchFamily="34" charset="0"/>
                <a:ea typeface="Aptos" panose="020B0004020202020204" pitchFamily="34" charset="0"/>
                <a:cs typeface="Arial" panose="020B0604020202020204" pitchFamily="34" charset="0"/>
              </a:rPr>
              <a:t>8.5 Divergência de identificação : </a:t>
            </a:r>
            <a:r>
              <a:rPr lang="pt-BR" sz="2000" kern="100" dirty="0">
                <a:effectLst/>
                <a:latin typeface="Arial" panose="020B0604020202020204" pitchFamily="34" charset="0"/>
                <a:ea typeface="Aptos" panose="020B0004020202020204" pitchFamily="34" charset="0"/>
                <a:cs typeface="Arial" panose="020B0604020202020204" pitchFamily="34" charset="0"/>
              </a:rPr>
              <a:t>O número da plaqueta não corresponde ao cadastro.</a:t>
            </a:r>
          </a:p>
          <a:p>
            <a:pPr>
              <a:lnSpc>
                <a:spcPct val="115000"/>
              </a:lnSpc>
              <a:spcAft>
                <a:spcPts val="800"/>
              </a:spcAft>
              <a:buNone/>
            </a:pPr>
            <a:r>
              <a:rPr lang="pt-BR" sz="2000" b="1" kern="100" dirty="0">
                <a:effectLst/>
                <a:latin typeface="Arial" panose="020B0604020202020204" pitchFamily="34" charset="0"/>
                <a:ea typeface="Aptos" panose="020B0004020202020204" pitchFamily="34" charset="0"/>
                <a:cs typeface="Arial" panose="020B0604020202020204" pitchFamily="34" charset="0"/>
              </a:rPr>
              <a:t>8.6 Divergência de descrição: </a:t>
            </a:r>
            <a:r>
              <a:rPr lang="pt-BR" sz="2000" kern="100" dirty="0">
                <a:effectLst/>
                <a:latin typeface="Arial" panose="020B0604020202020204" pitchFamily="34" charset="0"/>
                <a:ea typeface="Aptos" panose="020B0004020202020204" pitchFamily="34" charset="0"/>
                <a:cs typeface="Arial" panose="020B0604020202020204" pitchFamily="34" charset="0"/>
              </a:rPr>
              <a:t>O cadastro informa, por exemplo:</a:t>
            </a:r>
          </a:p>
          <a:p>
            <a:pPr>
              <a:lnSpc>
                <a:spcPct val="115000"/>
              </a:lnSpc>
              <a:spcAft>
                <a:spcPts val="800"/>
              </a:spcAft>
              <a:buNone/>
            </a:pPr>
            <a:r>
              <a:rPr lang="pt-BR" sz="2000" kern="100" dirty="0">
                <a:effectLst/>
                <a:latin typeface="Arial" panose="020B0604020202020204" pitchFamily="34" charset="0"/>
                <a:ea typeface="Aptos" panose="020B0004020202020204" pitchFamily="34" charset="0"/>
                <a:cs typeface="Arial" panose="020B0604020202020204" pitchFamily="34" charset="0"/>
              </a:rPr>
              <a:t>“Computador Dell”, mas fisicamente encontra-se equipamento de outra marca/modelo.</a:t>
            </a:r>
          </a:p>
        </p:txBody>
      </p:sp>
    </p:spTree>
    <p:extLst>
      <p:ext uri="{BB962C8B-B14F-4D97-AF65-F5344CB8AC3E}">
        <p14:creationId xmlns:p14="http://schemas.microsoft.com/office/powerpoint/2010/main" val="19061644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B11DED4-DBFB-E354-2F05-7386E535928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393FECF-7DB5-39A6-ACC0-043E2189335D}"/>
              </a:ext>
            </a:extLst>
          </p:cNvPr>
          <p:cNvSpPr>
            <a:spLocks noGrp="1"/>
          </p:cNvSpPr>
          <p:nvPr>
            <p:ph type="title"/>
          </p:nvPr>
        </p:nvSpPr>
        <p:spPr>
          <a:xfrm>
            <a:off x="6896485" y="381865"/>
            <a:ext cx="5295515" cy="526473"/>
          </a:xfrm>
        </p:spPr>
        <p:txBody>
          <a:bodyPr>
            <a:normAutofit fontScale="90000"/>
          </a:bodyPr>
          <a:lstStyle/>
          <a:p>
            <a:pPr algn="r">
              <a:lnSpc>
                <a:spcPct val="100000"/>
              </a:lnSpc>
            </a:pPr>
            <a:r>
              <a:rPr lang="pt-BR" sz="2000" b="1" dirty="0">
                <a:latin typeface="Arial" panose="020B0604020202020204" pitchFamily="34" charset="0"/>
                <a:cs typeface="Arial" panose="020B0604020202020204" pitchFamily="34" charset="0"/>
              </a:rPr>
              <a:t>                 </a:t>
            </a:r>
            <a:r>
              <a:rPr kumimoji="0" lang="pt-BR" sz="14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a:t>
            </a: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INVENTÁRIO FÍSICO e AUDITORIA PATRIMONIAL</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B23C7C0E-29FC-D2C3-5E3E-3FD19788BA8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86B246DC-88B8-A557-6180-2D1FF4D8A1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CaixaDeTexto 7">
            <a:extLst>
              <a:ext uri="{FF2B5EF4-FFF2-40B4-BE49-F238E27FC236}">
                <a16:creationId xmlns:a16="http://schemas.microsoft.com/office/drawing/2014/main" id="{876090B2-FC51-FFCD-2E2A-79B563D89BD6}"/>
              </a:ext>
            </a:extLst>
          </p:cNvPr>
          <p:cNvSpPr txBox="1"/>
          <p:nvPr/>
        </p:nvSpPr>
        <p:spPr>
          <a:xfrm>
            <a:off x="561110" y="1133454"/>
            <a:ext cx="11069780" cy="4217245"/>
          </a:xfrm>
          <a:prstGeom prst="rect">
            <a:avLst/>
          </a:prstGeom>
          <a:noFill/>
        </p:spPr>
        <p:txBody>
          <a:bodyPr wrap="square">
            <a:spAutoFit/>
          </a:bodyPr>
          <a:lstStyle/>
          <a:p>
            <a:pPr>
              <a:lnSpc>
                <a:spcPct val="115000"/>
              </a:lnSpc>
              <a:spcAft>
                <a:spcPts val="800"/>
              </a:spcAft>
              <a:buNone/>
            </a:pPr>
            <a:r>
              <a:rPr lang="pt-BR" sz="2000" b="1" kern="100" dirty="0">
                <a:effectLst/>
                <a:latin typeface="Arial" panose="020B0604020202020204" pitchFamily="34" charset="0"/>
                <a:ea typeface="Aptos" panose="020B0004020202020204" pitchFamily="34" charset="0"/>
                <a:cs typeface="Arial" panose="020B0604020202020204" pitchFamily="34" charset="0"/>
              </a:rPr>
              <a:t>IDENTIFICAÇÃO DE DIVERGÊNCIAS, SOBRAS FÍSICAS E BENS NÃO LOCALIZADOS</a:t>
            </a:r>
            <a:endParaRPr lang="pt-BR" sz="20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2000" b="1" kern="100" dirty="0">
                <a:effectLst/>
                <a:latin typeface="Arial" panose="020B0604020202020204" pitchFamily="34" charset="0"/>
                <a:ea typeface="Aptos" panose="020B0004020202020204" pitchFamily="34" charset="0"/>
                <a:cs typeface="Arial" panose="020B0604020202020204" pitchFamily="34" charset="0"/>
              </a:rPr>
              <a:t>8.7 Divergência quantitativa no almoxarifado</a:t>
            </a:r>
            <a:endParaRPr lang="pt-BR" sz="20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2000" kern="100" dirty="0">
                <a:effectLst/>
                <a:latin typeface="Arial" panose="020B0604020202020204" pitchFamily="34" charset="0"/>
                <a:ea typeface="Aptos" panose="020B0004020202020204" pitchFamily="34" charset="0"/>
                <a:cs typeface="Arial" panose="020B0604020202020204" pitchFamily="34" charset="0"/>
              </a:rPr>
              <a:t>Exemplo: Sistema: </a:t>
            </a:r>
            <a:r>
              <a:rPr lang="pt-BR" sz="2000" b="1" kern="100" dirty="0">
                <a:effectLst/>
                <a:latin typeface="Arial" panose="020B0604020202020204" pitchFamily="34" charset="0"/>
                <a:ea typeface="Aptos" panose="020B0004020202020204" pitchFamily="34" charset="0"/>
                <a:cs typeface="Arial" panose="020B0604020202020204" pitchFamily="34" charset="0"/>
              </a:rPr>
              <a:t>100 unidades</a:t>
            </a:r>
            <a:endParaRPr lang="pt-BR" sz="20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2000" kern="100" dirty="0">
                <a:effectLst/>
                <a:latin typeface="Arial" panose="020B0604020202020204" pitchFamily="34" charset="0"/>
                <a:ea typeface="Aptos" panose="020B0004020202020204" pitchFamily="34" charset="0"/>
                <a:cs typeface="Arial" panose="020B0604020202020204" pitchFamily="34" charset="0"/>
              </a:rPr>
              <a:t>Contagem física: </a:t>
            </a:r>
            <a:r>
              <a:rPr lang="pt-BR" sz="2000" b="1" kern="100" dirty="0">
                <a:effectLst/>
                <a:latin typeface="Arial" panose="020B0604020202020204" pitchFamily="34" charset="0"/>
                <a:ea typeface="Aptos" panose="020B0004020202020204" pitchFamily="34" charset="0"/>
                <a:cs typeface="Arial" panose="020B0604020202020204" pitchFamily="34" charset="0"/>
              </a:rPr>
              <a:t>94 unidades </a:t>
            </a:r>
            <a:r>
              <a:rPr lang="pt-BR" sz="2000" kern="100" dirty="0">
                <a:effectLst/>
                <a:latin typeface="Arial" panose="020B0604020202020204" pitchFamily="34" charset="0"/>
                <a:ea typeface="Aptos" panose="020B0004020202020204" pitchFamily="34" charset="0"/>
                <a:cs typeface="Arial" panose="020B0604020202020204" pitchFamily="34" charset="0"/>
              </a:rPr>
              <a:t>Diferença: </a:t>
            </a:r>
            <a:r>
              <a:rPr lang="pt-BR" sz="2000" b="1" kern="100" dirty="0">
                <a:effectLst/>
                <a:latin typeface="Arial" panose="020B0604020202020204" pitchFamily="34" charset="0"/>
                <a:ea typeface="Aptos" panose="020B0004020202020204" pitchFamily="34" charset="0"/>
                <a:cs typeface="Arial" panose="020B0604020202020204" pitchFamily="34" charset="0"/>
              </a:rPr>
              <a:t>–6 unidades.</a:t>
            </a:r>
            <a:endParaRPr lang="pt-BR" sz="20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2000" b="1" kern="100" dirty="0">
                <a:effectLst/>
                <a:latin typeface="Arial" panose="020B0604020202020204" pitchFamily="34" charset="0"/>
                <a:ea typeface="Aptos" panose="020B0004020202020204" pitchFamily="34" charset="0"/>
                <a:cs typeface="Arial" panose="020B0604020202020204" pitchFamily="34" charset="0"/>
              </a:rPr>
              <a:t>8.8 Procedimento de investigação</a:t>
            </a:r>
            <a:endParaRPr lang="pt-BR" sz="20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2000" b="1" kern="100" dirty="0">
                <a:effectLst/>
                <a:latin typeface="Arial" panose="020B0604020202020204" pitchFamily="34" charset="0"/>
                <a:ea typeface="Aptos" panose="020B0004020202020204" pitchFamily="34" charset="0"/>
                <a:cs typeface="Arial" panose="020B0604020202020204" pitchFamily="34" charset="0"/>
              </a:rPr>
              <a:t>Divergência → </a:t>
            </a:r>
            <a:r>
              <a:rPr lang="pt-BR" sz="2000" b="1" kern="100" dirty="0" err="1">
                <a:effectLst/>
                <a:latin typeface="Arial" panose="020B0604020202020204" pitchFamily="34" charset="0"/>
                <a:ea typeface="Aptos" panose="020B0004020202020204" pitchFamily="34" charset="0"/>
                <a:cs typeface="Arial" panose="020B0604020202020204" pitchFamily="34" charset="0"/>
              </a:rPr>
              <a:t>reconferência</a:t>
            </a:r>
            <a:r>
              <a:rPr lang="pt-BR" sz="2000" b="1" kern="100" dirty="0">
                <a:effectLst/>
                <a:latin typeface="Arial" panose="020B0604020202020204" pitchFamily="34" charset="0"/>
                <a:ea typeface="Aptos" panose="020B0004020202020204" pitchFamily="34" charset="0"/>
                <a:cs typeface="Arial" panose="020B0604020202020204" pitchFamily="34" charset="0"/>
              </a:rPr>
              <a:t> → pesquisa documental → entrevista com responsável → análise de movimentações → conclusão → regularização ou abertura de processo administrativo. </a:t>
            </a:r>
            <a:r>
              <a:rPr lang="pt-BR" sz="2000" kern="100" dirty="0">
                <a:effectLst/>
                <a:latin typeface="Arial" panose="020B0604020202020204" pitchFamily="34" charset="0"/>
                <a:ea typeface="Aptos" panose="020B0004020202020204" pitchFamily="34" charset="0"/>
                <a:cs typeface="Arial" panose="020B0604020202020204" pitchFamily="34" charset="0"/>
              </a:rPr>
              <a:t>Isso é mais adequado do que simplesmente “corrigir o sistema”.</a:t>
            </a:r>
          </a:p>
          <a:p>
            <a:pPr>
              <a:lnSpc>
                <a:spcPct val="115000"/>
              </a:lnSpc>
              <a:spcAft>
                <a:spcPts val="800"/>
              </a:spcAft>
              <a:buNone/>
            </a:pPr>
            <a:r>
              <a:rPr lang="pt-BR" sz="2000" kern="100" dirty="0">
                <a:effectLst/>
                <a:latin typeface="Arial" panose="020B0604020202020204" pitchFamily="34" charset="0"/>
                <a:ea typeface="Aptos" panose="020B0004020202020204" pitchFamily="34" charset="0"/>
                <a:cs typeface="Arial" panose="020B0604020202020204" pitchFamily="34" charset="0"/>
              </a:rPr>
              <a:t>O próprio TCE-PR possui registros de situações em que bens não localizados em inventário deram origem a procedimentos específicos para análise e eventual baixa patrimonial/contábil. </a:t>
            </a:r>
          </a:p>
        </p:txBody>
      </p:sp>
    </p:spTree>
    <p:extLst>
      <p:ext uri="{BB962C8B-B14F-4D97-AF65-F5344CB8AC3E}">
        <p14:creationId xmlns:p14="http://schemas.microsoft.com/office/powerpoint/2010/main" val="25615993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4E7FB13-534E-DF17-3BE0-B459E3D202B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A514F2B-BBAF-5F5E-9AB5-5115151B6CFD}"/>
              </a:ext>
            </a:extLst>
          </p:cNvPr>
          <p:cNvSpPr>
            <a:spLocks noGrp="1"/>
          </p:cNvSpPr>
          <p:nvPr>
            <p:ph type="title"/>
          </p:nvPr>
        </p:nvSpPr>
        <p:spPr>
          <a:xfrm>
            <a:off x="6896485" y="381865"/>
            <a:ext cx="5295515" cy="526473"/>
          </a:xfrm>
        </p:spPr>
        <p:txBody>
          <a:bodyPr>
            <a:normAutofit fontScale="90000"/>
          </a:bodyPr>
          <a:lstStyle/>
          <a:p>
            <a:pPr algn="r">
              <a:lnSpc>
                <a:spcPct val="100000"/>
              </a:lnSpc>
            </a:pPr>
            <a:r>
              <a:rPr lang="pt-BR" sz="2000" b="1" dirty="0">
                <a:latin typeface="Arial" panose="020B0604020202020204" pitchFamily="34" charset="0"/>
                <a:cs typeface="Arial" panose="020B0604020202020204" pitchFamily="34" charset="0"/>
              </a:rPr>
              <a:t>                 </a:t>
            </a:r>
            <a:r>
              <a:rPr kumimoji="0" lang="pt-BR" sz="14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a:t>
            </a: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INVENTÁRIO FÍSICO e AUDITORIA PATRIMONIAL</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F35931EB-91C8-2FC1-165A-CD32171FF2D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70B84BD8-32D7-6237-FB9F-E26EAE2914F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CaixaDeTexto 7">
            <a:extLst>
              <a:ext uri="{FF2B5EF4-FFF2-40B4-BE49-F238E27FC236}">
                <a16:creationId xmlns:a16="http://schemas.microsoft.com/office/drawing/2014/main" id="{82345E39-013A-E0B9-0252-545D84C91BB2}"/>
              </a:ext>
            </a:extLst>
          </p:cNvPr>
          <p:cNvSpPr txBox="1"/>
          <p:nvPr/>
        </p:nvSpPr>
        <p:spPr>
          <a:xfrm>
            <a:off x="561110" y="1133454"/>
            <a:ext cx="11069780" cy="416204"/>
          </a:xfrm>
          <a:prstGeom prst="rect">
            <a:avLst/>
          </a:prstGeom>
          <a:noFill/>
        </p:spPr>
        <p:txBody>
          <a:bodyPr wrap="square">
            <a:spAutoFit/>
          </a:bodyPr>
          <a:lstStyle/>
          <a:p>
            <a:pPr>
              <a:lnSpc>
                <a:spcPct val="115000"/>
              </a:lnSpc>
              <a:spcAft>
                <a:spcPts val="800"/>
              </a:spcAft>
              <a:buNone/>
            </a:pPr>
            <a:r>
              <a:rPr lang="pt-BR" sz="2000" kern="100" dirty="0">
                <a:effectLst/>
                <a:latin typeface="Arial" panose="020B0604020202020204" pitchFamily="34" charset="0"/>
                <a:ea typeface="Aptos" panose="020B0004020202020204" pitchFamily="34" charset="0"/>
                <a:cs typeface="Arial" panose="020B0604020202020204" pitchFamily="34" charset="0"/>
              </a:rPr>
              <a:t> </a:t>
            </a:r>
          </a:p>
        </p:txBody>
      </p:sp>
      <p:sp>
        <p:nvSpPr>
          <p:cNvPr id="7" name="CaixaDeTexto 6">
            <a:extLst>
              <a:ext uri="{FF2B5EF4-FFF2-40B4-BE49-F238E27FC236}">
                <a16:creationId xmlns:a16="http://schemas.microsoft.com/office/drawing/2014/main" id="{540D9888-8BAD-7F39-1F06-A646802ED0C9}"/>
              </a:ext>
            </a:extLst>
          </p:cNvPr>
          <p:cNvSpPr txBox="1"/>
          <p:nvPr/>
        </p:nvSpPr>
        <p:spPr>
          <a:xfrm>
            <a:off x="418935" y="703158"/>
            <a:ext cx="11354129" cy="6119368"/>
          </a:xfrm>
          <a:prstGeom prst="rect">
            <a:avLst/>
          </a:prstGeom>
          <a:noFill/>
        </p:spPr>
        <p:txBody>
          <a:bodyPr wrap="square">
            <a:spAutoFit/>
          </a:bodyPr>
          <a:lstStyle/>
          <a:p>
            <a:pPr>
              <a:lnSpc>
                <a:spcPct val="115000"/>
              </a:lnSpc>
              <a:spcAft>
                <a:spcPts val="800"/>
              </a:spcAft>
              <a:buNone/>
            </a:pPr>
            <a:r>
              <a:rPr lang="pt-BR" sz="2000" b="1" kern="100" dirty="0">
                <a:effectLst/>
                <a:latin typeface="Arial" panose="020B0604020202020204" pitchFamily="34" charset="0"/>
                <a:ea typeface="Aptos" panose="020B0004020202020204" pitchFamily="34" charset="0"/>
                <a:cs typeface="Arial" panose="020B0604020202020204" pitchFamily="34" charset="0"/>
              </a:rPr>
              <a:t>09 – ELABORAÇÃO DO RELATÓRIO FINAL DE INVENTÁRIO PARA O CONTROLE INTERNO E EXTERNO</a:t>
            </a:r>
            <a:endParaRPr lang="pt-BR" sz="20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1600" b="1" kern="100" dirty="0">
                <a:effectLst/>
                <a:latin typeface="Arial" panose="020B0604020202020204" pitchFamily="34" charset="0"/>
                <a:ea typeface="Aptos" panose="020B0004020202020204" pitchFamily="34" charset="0"/>
                <a:cs typeface="Arial" panose="020B0604020202020204" pitchFamily="34" charset="0"/>
              </a:rPr>
              <a:t>9.1 Identificação do inventário: informar:</a:t>
            </a:r>
            <a:endParaRPr lang="pt-BR" sz="16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pt-BR" sz="1600" kern="100" dirty="0">
                <a:effectLst/>
                <a:latin typeface="Arial" panose="020B0604020202020204" pitchFamily="34" charset="0"/>
                <a:ea typeface="Aptos" panose="020B0004020202020204" pitchFamily="34" charset="0"/>
                <a:cs typeface="Arial" panose="020B0604020202020204" pitchFamily="34" charset="0"/>
              </a:rPr>
              <a:t>órgão; </a:t>
            </a:r>
          </a:p>
          <a:p>
            <a:pPr marL="342900" lvl="0" indent="-342900">
              <a:lnSpc>
                <a:spcPct val="115000"/>
              </a:lnSpc>
              <a:spcAft>
                <a:spcPts val="800"/>
              </a:spcAft>
              <a:buSzPts val="1000"/>
              <a:buFont typeface="Symbol" panose="05050102010706020507" pitchFamily="18" charset="2"/>
              <a:buChar char=""/>
              <a:tabLst>
                <a:tab pos="457200" algn="l"/>
              </a:tabLst>
            </a:pPr>
            <a:r>
              <a:rPr lang="pt-BR" sz="1600" kern="100" dirty="0">
                <a:effectLst/>
                <a:latin typeface="Arial" panose="020B0604020202020204" pitchFamily="34" charset="0"/>
                <a:ea typeface="Aptos" panose="020B0004020202020204" pitchFamily="34" charset="0"/>
                <a:cs typeface="Arial" panose="020B0604020202020204" pitchFamily="34" charset="0"/>
              </a:rPr>
              <a:t>unidade; </a:t>
            </a:r>
          </a:p>
          <a:p>
            <a:pPr marL="342900" lvl="0" indent="-342900">
              <a:lnSpc>
                <a:spcPct val="115000"/>
              </a:lnSpc>
              <a:spcAft>
                <a:spcPts val="800"/>
              </a:spcAft>
              <a:buSzPts val="1000"/>
              <a:buFont typeface="Symbol" panose="05050102010706020507" pitchFamily="18" charset="2"/>
              <a:buChar char=""/>
              <a:tabLst>
                <a:tab pos="457200" algn="l"/>
              </a:tabLst>
            </a:pPr>
            <a:r>
              <a:rPr lang="pt-BR" sz="1600" kern="100" dirty="0">
                <a:effectLst/>
                <a:latin typeface="Arial" panose="020B0604020202020204" pitchFamily="34" charset="0"/>
                <a:ea typeface="Aptos" panose="020B0004020202020204" pitchFamily="34" charset="0"/>
                <a:cs typeface="Arial" panose="020B0604020202020204" pitchFamily="34" charset="0"/>
              </a:rPr>
              <a:t>exercício; </a:t>
            </a:r>
          </a:p>
          <a:p>
            <a:pPr marL="342900" lvl="0" indent="-342900">
              <a:lnSpc>
                <a:spcPct val="115000"/>
              </a:lnSpc>
              <a:spcAft>
                <a:spcPts val="800"/>
              </a:spcAft>
              <a:buSzPts val="1000"/>
              <a:buFont typeface="Symbol" panose="05050102010706020507" pitchFamily="18" charset="2"/>
              <a:buChar char=""/>
              <a:tabLst>
                <a:tab pos="457200" algn="l"/>
              </a:tabLst>
            </a:pPr>
            <a:r>
              <a:rPr lang="pt-BR" sz="1600" kern="100" dirty="0">
                <a:effectLst/>
                <a:latin typeface="Arial" panose="020B0604020202020204" pitchFamily="34" charset="0"/>
                <a:ea typeface="Aptos" panose="020B0004020202020204" pitchFamily="34" charset="0"/>
                <a:cs typeface="Arial" panose="020B0604020202020204" pitchFamily="34" charset="0"/>
              </a:rPr>
              <a:t>comissão; </a:t>
            </a:r>
          </a:p>
          <a:p>
            <a:pPr marL="342900" lvl="0" indent="-342900">
              <a:lnSpc>
                <a:spcPct val="115000"/>
              </a:lnSpc>
              <a:spcAft>
                <a:spcPts val="800"/>
              </a:spcAft>
              <a:buSzPts val="1000"/>
              <a:buFont typeface="Symbol" panose="05050102010706020507" pitchFamily="18" charset="2"/>
              <a:buChar char=""/>
              <a:tabLst>
                <a:tab pos="457200" algn="l"/>
              </a:tabLst>
            </a:pPr>
            <a:r>
              <a:rPr lang="pt-BR" sz="1600" kern="100" dirty="0">
                <a:effectLst/>
                <a:latin typeface="Arial" panose="020B0604020202020204" pitchFamily="34" charset="0"/>
                <a:ea typeface="Aptos" panose="020B0004020202020204" pitchFamily="34" charset="0"/>
                <a:cs typeface="Arial" panose="020B0604020202020204" pitchFamily="34" charset="0"/>
              </a:rPr>
              <a:t>período; </a:t>
            </a:r>
          </a:p>
          <a:p>
            <a:pPr marL="342900" lvl="0" indent="-342900">
              <a:lnSpc>
                <a:spcPct val="115000"/>
              </a:lnSpc>
              <a:spcAft>
                <a:spcPts val="800"/>
              </a:spcAft>
              <a:buSzPts val="1000"/>
              <a:buFont typeface="Symbol" panose="05050102010706020507" pitchFamily="18" charset="2"/>
              <a:buChar char=""/>
              <a:tabLst>
                <a:tab pos="457200" algn="l"/>
              </a:tabLst>
            </a:pPr>
            <a:r>
              <a:rPr lang="pt-BR" sz="1600" kern="100" dirty="0">
                <a:effectLst/>
                <a:latin typeface="Arial" panose="020B0604020202020204" pitchFamily="34" charset="0"/>
                <a:ea typeface="Aptos" panose="020B0004020202020204" pitchFamily="34" charset="0"/>
                <a:cs typeface="Arial" panose="020B0604020202020204" pitchFamily="34" charset="0"/>
              </a:rPr>
              <a:t>metodologia. </a:t>
            </a:r>
          </a:p>
          <a:p>
            <a:pPr>
              <a:lnSpc>
                <a:spcPct val="115000"/>
              </a:lnSpc>
              <a:spcAft>
                <a:spcPts val="800"/>
              </a:spcAft>
              <a:buNone/>
            </a:pPr>
            <a:r>
              <a:rPr lang="pt-BR" sz="1600" b="1" kern="100" dirty="0">
                <a:effectLst/>
                <a:latin typeface="Arial" panose="020B0604020202020204" pitchFamily="34" charset="0"/>
                <a:ea typeface="Aptos" panose="020B0004020202020204" pitchFamily="34" charset="0"/>
                <a:cs typeface="Arial" panose="020B0604020202020204" pitchFamily="34" charset="0"/>
              </a:rPr>
              <a:t>9.2 Universo inventariado: Apresentar:</a:t>
            </a:r>
            <a:endParaRPr lang="pt-BR" sz="16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pt-BR" sz="1600" kern="100" dirty="0">
                <a:effectLst/>
                <a:latin typeface="Arial" panose="020B0604020202020204" pitchFamily="34" charset="0"/>
                <a:ea typeface="Aptos" panose="020B0004020202020204" pitchFamily="34" charset="0"/>
                <a:cs typeface="Arial" panose="020B0604020202020204" pitchFamily="34" charset="0"/>
              </a:rPr>
              <a:t>quantidade de bens; </a:t>
            </a:r>
          </a:p>
          <a:p>
            <a:pPr marL="342900" lvl="0" indent="-342900">
              <a:lnSpc>
                <a:spcPct val="115000"/>
              </a:lnSpc>
              <a:spcAft>
                <a:spcPts val="800"/>
              </a:spcAft>
              <a:buSzPts val="1000"/>
              <a:buFont typeface="Symbol" panose="05050102010706020507" pitchFamily="18" charset="2"/>
              <a:buChar char=""/>
              <a:tabLst>
                <a:tab pos="457200" algn="l"/>
              </a:tabLst>
            </a:pPr>
            <a:r>
              <a:rPr lang="pt-BR" sz="1600" kern="100" dirty="0">
                <a:effectLst/>
                <a:latin typeface="Arial" panose="020B0604020202020204" pitchFamily="34" charset="0"/>
                <a:ea typeface="Aptos" panose="020B0004020202020204" pitchFamily="34" charset="0"/>
                <a:cs typeface="Arial" panose="020B0604020202020204" pitchFamily="34" charset="0"/>
              </a:rPr>
              <a:t>quantidade de itens; </a:t>
            </a:r>
          </a:p>
          <a:p>
            <a:pPr marL="342900" lvl="0" indent="-342900">
              <a:lnSpc>
                <a:spcPct val="115000"/>
              </a:lnSpc>
              <a:spcAft>
                <a:spcPts val="800"/>
              </a:spcAft>
              <a:buSzPts val="1000"/>
              <a:buFont typeface="Symbol" panose="05050102010706020507" pitchFamily="18" charset="2"/>
              <a:buChar char=""/>
              <a:tabLst>
                <a:tab pos="457200" algn="l"/>
              </a:tabLst>
            </a:pPr>
            <a:r>
              <a:rPr lang="pt-BR" sz="1600" kern="100" dirty="0">
                <a:effectLst/>
                <a:latin typeface="Arial" panose="020B0604020202020204" pitchFamily="34" charset="0"/>
                <a:ea typeface="Aptos" panose="020B0004020202020204" pitchFamily="34" charset="0"/>
                <a:cs typeface="Arial" panose="020B0604020202020204" pitchFamily="34" charset="0"/>
              </a:rPr>
              <a:t>valor contábil; </a:t>
            </a:r>
          </a:p>
          <a:p>
            <a:pPr marL="342900" lvl="0" indent="-342900">
              <a:lnSpc>
                <a:spcPct val="115000"/>
              </a:lnSpc>
              <a:spcAft>
                <a:spcPts val="800"/>
              </a:spcAft>
              <a:buSzPts val="1000"/>
              <a:buFont typeface="Symbol" panose="05050102010706020507" pitchFamily="18" charset="2"/>
              <a:buChar char=""/>
              <a:tabLst>
                <a:tab pos="457200" algn="l"/>
              </a:tabLst>
            </a:pPr>
            <a:r>
              <a:rPr lang="pt-BR" sz="1600" kern="100" dirty="0">
                <a:effectLst/>
                <a:latin typeface="Arial" panose="020B0604020202020204" pitchFamily="34" charset="0"/>
                <a:ea typeface="Aptos" panose="020B0004020202020204" pitchFamily="34" charset="0"/>
                <a:cs typeface="Arial" panose="020B0604020202020204" pitchFamily="34" charset="0"/>
              </a:rPr>
              <a:t>unidades visitadas; </a:t>
            </a:r>
          </a:p>
          <a:p>
            <a:pPr marL="342900" lvl="0" indent="-342900">
              <a:lnSpc>
                <a:spcPct val="115000"/>
              </a:lnSpc>
              <a:spcAft>
                <a:spcPts val="800"/>
              </a:spcAft>
              <a:buSzPts val="1000"/>
              <a:buFont typeface="Symbol" panose="05050102010706020507" pitchFamily="18" charset="2"/>
              <a:buChar char=""/>
              <a:tabLst>
                <a:tab pos="457200" algn="l"/>
              </a:tabLst>
            </a:pPr>
            <a:r>
              <a:rPr lang="pt-BR" sz="1600" kern="100" dirty="0">
                <a:effectLst/>
                <a:latin typeface="Arial" panose="020B0604020202020204" pitchFamily="34" charset="0"/>
                <a:ea typeface="Aptos" panose="020B0004020202020204" pitchFamily="34" charset="0"/>
                <a:cs typeface="Arial" panose="020B0604020202020204" pitchFamily="34" charset="0"/>
              </a:rPr>
              <a:t>estoque existente. </a:t>
            </a:r>
          </a:p>
          <a:p>
            <a:pPr>
              <a:lnSpc>
                <a:spcPct val="115000"/>
              </a:lnSpc>
              <a:spcAft>
                <a:spcPts val="800"/>
              </a:spcAft>
              <a:buNone/>
            </a:pP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172804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75685ED-B8FC-550C-CBAB-2C0A23CB317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E5CD1BD-21D9-1E30-3D2F-78D4598861B0}"/>
              </a:ext>
            </a:extLst>
          </p:cNvPr>
          <p:cNvSpPr>
            <a:spLocks noGrp="1"/>
          </p:cNvSpPr>
          <p:nvPr>
            <p:ph type="title"/>
          </p:nvPr>
        </p:nvSpPr>
        <p:spPr>
          <a:xfrm>
            <a:off x="6896485" y="381865"/>
            <a:ext cx="5295515" cy="526473"/>
          </a:xfrm>
        </p:spPr>
        <p:txBody>
          <a:bodyPr>
            <a:normAutofit fontScale="90000"/>
          </a:bodyPr>
          <a:lstStyle/>
          <a:p>
            <a:pPr algn="r">
              <a:lnSpc>
                <a:spcPct val="100000"/>
              </a:lnSpc>
            </a:pPr>
            <a:r>
              <a:rPr lang="pt-BR" sz="2000" b="1" dirty="0">
                <a:latin typeface="Arial" panose="020B0604020202020204" pitchFamily="34" charset="0"/>
                <a:cs typeface="Arial" panose="020B0604020202020204" pitchFamily="34" charset="0"/>
              </a:rPr>
              <a:t>                 </a:t>
            </a:r>
            <a:r>
              <a:rPr kumimoji="0" lang="pt-BR" sz="14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a:t>
            </a: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INVENTÁRIO FÍSICO e AUDITORIA PATRIMONIAL</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DCB8CCC5-5013-9F2E-6004-FA8EEC07B10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F332EC61-B599-9614-554A-92DBDCF15E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CaixaDeTexto 7">
            <a:extLst>
              <a:ext uri="{FF2B5EF4-FFF2-40B4-BE49-F238E27FC236}">
                <a16:creationId xmlns:a16="http://schemas.microsoft.com/office/drawing/2014/main" id="{AA95E629-7CA9-F559-D43F-651D7D826215}"/>
              </a:ext>
            </a:extLst>
          </p:cNvPr>
          <p:cNvSpPr txBox="1"/>
          <p:nvPr/>
        </p:nvSpPr>
        <p:spPr>
          <a:xfrm>
            <a:off x="561110" y="1133454"/>
            <a:ext cx="11069780" cy="416204"/>
          </a:xfrm>
          <a:prstGeom prst="rect">
            <a:avLst/>
          </a:prstGeom>
          <a:noFill/>
        </p:spPr>
        <p:txBody>
          <a:bodyPr wrap="square">
            <a:spAutoFit/>
          </a:bodyPr>
          <a:lstStyle/>
          <a:p>
            <a:pPr>
              <a:lnSpc>
                <a:spcPct val="115000"/>
              </a:lnSpc>
              <a:spcAft>
                <a:spcPts val="800"/>
              </a:spcAft>
              <a:buNone/>
            </a:pPr>
            <a:r>
              <a:rPr lang="pt-BR" sz="2000" kern="100" dirty="0">
                <a:effectLst/>
                <a:latin typeface="Arial" panose="020B0604020202020204" pitchFamily="34" charset="0"/>
                <a:ea typeface="Aptos" panose="020B0004020202020204" pitchFamily="34" charset="0"/>
                <a:cs typeface="Arial" panose="020B0604020202020204" pitchFamily="34" charset="0"/>
              </a:rPr>
              <a:t> </a:t>
            </a:r>
          </a:p>
        </p:txBody>
      </p:sp>
      <p:sp>
        <p:nvSpPr>
          <p:cNvPr id="7" name="CaixaDeTexto 6">
            <a:extLst>
              <a:ext uri="{FF2B5EF4-FFF2-40B4-BE49-F238E27FC236}">
                <a16:creationId xmlns:a16="http://schemas.microsoft.com/office/drawing/2014/main" id="{C8888BA3-4FE4-492E-B733-9D0618EF71E1}"/>
              </a:ext>
            </a:extLst>
          </p:cNvPr>
          <p:cNvSpPr txBox="1"/>
          <p:nvPr/>
        </p:nvSpPr>
        <p:spPr>
          <a:xfrm>
            <a:off x="561110" y="821252"/>
            <a:ext cx="10792690" cy="5375639"/>
          </a:xfrm>
          <a:prstGeom prst="rect">
            <a:avLst/>
          </a:prstGeom>
          <a:noFill/>
        </p:spPr>
        <p:txBody>
          <a:bodyPr wrap="square">
            <a:spAutoFit/>
          </a:bodyPr>
          <a:lstStyle/>
          <a:p>
            <a:pPr>
              <a:lnSpc>
                <a:spcPct val="115000"/>
              </a:lnSpc>
              <a:spcAft>
                <a:spcPts val="800"/>
              </a:spcAft>
              <a:buNone/>
            </a:pPr>
            <a:r>
              <a:rPr lang="pt-BR" sz="1600" b="1" kern="100" dirty="0">
                <a:effectLst/>
                <a:latin typeface="Ariel"/>
                <a:ea typeface="Aptos" panose="020B0004020202020204" pitchFamily="34" charset="0"/>
                <a:cs typeface="Times New Roman" panose="02020603050405020304" pitchFamily="18" charset="0"/>
              </a:rPr>
              <a:t>9.3 Metodologia empregada</a:t>
            </a:r>
            <a:endParaRPr lang="pt-BR" sz="1600" kern="100" dirty="0">
              <a:effectLst/>
              <a:latin typeface="Ariel"/>
              <a:ea typeface="Aptos" panose="020B0004020202020204" pitchFamily="34" charset="0"/>
              <a:cs typeface="Times New Roman" panose="02020603050405020304" pitchFamily="18" charset="0"/>
            </a:endParaRPr>
          </a:p>
          <a:p>
            <a:pPr>
              <a:lnSpc>
                <a:spcPct val="115000"/>
              </a:lnSpc>
              <a:spcAft>
                <a:spcPts val="800"/>
              </a:spcAft>
              <a:buNone/>
            </a:pPr>
            <a:r>
              <a:rPr lang="pt-BR" sz="1600" kern="100" dirty="0">
                <a:effectLst/>
                <a:latin typeface="Ariel"/>
                <a:ea typeface="Aptos" panose="020B0004020202020204" pitchFamily="34" charset="0"/>
                <a:cs typeface="Times New Roman" panose="02020603050405020304" pitchFamily="18" charset="0"/>
              </a:rPr>
              <a:t>Explicar claramente: inventário integral, amostragem de auditoria, contagem independente, dupla contagem etc.</a:t>
            </a:r>
          </a:p>
          <a:p>
            <a:pPr>
              <a:lnSpc>
                <a:spcPct val="115000"/>
              </a:lnSpc>
              <a:spcAft>
                <a:spcPts val="800"/>
              </a:spcAft>
              <a:buNone/>
            </a:pPr>
            <a:r>
              <a:rPr lang="pt-BR" sz="1600" b="1" kern="100" dirty="0">
                <a:effectLst/>
                <a:latin typeface="Ariel"/>
                <a:ea typeface="Aptos" panose="020B0004020202020204" pitchFamily="34" charset="0"/>
                <a:cs typeface="Times New Roman" panose="02020603050405020304" pitchFamily="18" charset="0"/>
              </a:rPr>
              <a:t>9.4 Resultados da contagem</a:t>
            </a:r>
            <a:endParaRPr lang="pt-BR" sz="1600" kern="100" dirty="0">
              <a:effectLst/>
              <a:latin typeface="Ariel"/>
              <a:ea typeface="Aptos" panose="020B0004020202020204" pitchFamily="34" charset="0"/>
              <a:cs typeface="Times New Roman" panose="02020603050405020304" pitchFamily="18" charset="0"/>
            </a:endParaRPr>
          </a:p>
          <a:p>
            <a:pPr>
              <a:lnSpc>
                <a:spcPct val="115000"/>
              </a:lnSpc>
              <a:spcAft>
                <a:spcPts val="800"/>
              </a:spcAft>
              <a:buNone/>
            </a:pPr>
            <a:r>
              <a:rPr lang="pt-BR" sz="1600" kern="100" dirty="0">
                <a:effectLst/>
                <a:latin typeface="Ariel"/>
                <a:ea typeface="Aptos" panose="020B0004020202020204" pitchFamily="34" charset="0"/>
                <a:cs typeface="Times New Roman" panose="02020603050405020304" pitchFamily="18" charset="0"/>
              </a:rPr>
              <a:t>Demonstrar:</a:t>
            </a:r>
          </a:p>
          <a:p>
            <a:pPr marL="342900" lvl="0" indent="-342900">
              <a:lnSpc>
                <a:spcPct val="115000"/>
              </a:lnSpc>
              <a:spcAft>
                <a:spcPts val="800"/>
              </a:spcAft>
              <a:buSzPts val="1000"/>
              <a:buFont typeface="Symbol" panose="05050102010706020507" pitchFamily="18" charset="2"/>
              <a:buChar char=""/>
              <a:tabLst>
                <a:tab pos="457200" algn="l"/>
              </a:tabLst>
            </a:pPr>
            <a:r>
              <a:rPr lang="pt-BR" sz="1600" kern="100" dirty="0">
                <a:effectLst/>
                <a:latin typeface="Ariel"/>
                <a:ea typeface="Aptos" panose="020B0004020202020204" pitchFamily="34" charset="0"/>
                <a:cs typeface="Times New Roman" panose="02020603050405020304" pitchFamily="18" charset="0"/>
              </a:rPr>
              <a:t>itens conferidos; </a:t>
            </a:r>
          </a:p>
          <a:p>
            <a:pPr marL="342900" lvl="0" indent="-342900">
              <a:lnSpc>
                <a:spcPct val="115000"/>
              </a:lnSpc>
              <a:spcAft>
                <a:spcPts val="800"/>
              </a:spcAft>
              <a:buSzPts val="1000"/>
              <a:buFont typeface="Symbol" panose="05050102010706020507" pitchFamily="18" charset="2"/>
              <a:buChar char=""/>
              <a:tabLst>
                <a:tab pos="457200" algn="l"/>
              </a:tabLst>
            </a:pPr>
            <a:r>
              <a:rPr lang="pt-BR" sz="1600" kern="100" dirty="0">
                <a:effectLst/>
                <a:latin typeface="Ariel"/>
                <a:ea typeface="Aptos" panose="020B0004020202020204" pitchFamily="34" charset="0"/>
                <a:cs typeface="Times New Roman" panose="02020603050405020304" pitchFamily="18" charset="0"/>
              </a:rPr>
              <a:t>itens não localizados; </a:t>
            </a:r>
          </a:p>
          <a:p>
            <a:pPr marL="342900" lvl="0" indent="-342900">
              <a:lnSpc>
                <a:spcPct val="115000"/>
              </a:lnSpc>
              <a:spcAft>
                <a:spcPts val="800"/>
              </a:spcAft>
              <a:buSzPts val="1000"/>
              <a:buFont typeface="Symbol" panose="05050102010706020507" pitchFamily="18" charset="2"/>
              <a:buChar char=""/>
              <a:tabLst>
                <a:tab pos="457200" algn="l"/>
              </a:tabLst>
            </a:pPr>
            <a:r>
              <a:rPr lang="pt-BR" sz="1600" kern="100" dirty="0">
                <a:effectLst/>
                <a:latin typeface="Ariel"/>
                <a:ea typeface="Aptos" panose="020B0004020202020204" pitchFamily="34" charset="0"/>
                <a:cs typeface="Times New Roman" panose="02020603050405020304" pitchFamily="18" charset="0"/>
              </a:rPr>
              <a:t>sobras; </a:t>
            </a:r>
          </a:p>
          <a:p>
            <a:pPr marL="342900" lvl="0" indent="-342900">
              <a:lnSpc>
                <a:spcPct val="115000"/>
              </a:lnSpc>
              <a:spcAft>
                <a:spcPts val="800"/>
              </a:spcAft>
              <a:buSzPts val="1000"/>
              <a:buFont typeface="Symbol" panose="05050102010706020507" pitchFamily="18" charset="2"/>
              <a:buChar char=""/>
              <a:tabLst>
                <a:tab pos="457200" algn="l"/>
              </a:tabLst>
            </a:pPr>
            <a:r>
              <a:rPr lang="pt-BR" sz="1600" kern="100" dirty="0">
                <a:effectLst/>
                <a:latin typeface="Ariel"/>
                <a:ea typeface="Aptos" panose="020B0004020202020204" pitchFamily="34" charset="0"/>
                <a:cs typeface="Times New Roman" panose="02020603050405020304" pitchFamily="18" charset="0"/>
              </a:rPr>
              <a:t>divergências; </a:t>
            </a:r>
          </a:p>
          <a:p>
            <a:pPr marL="342900" lvl="0" indent="-342900">
              <a:lnSpc>
                <a:spcPct val="115000"/>
              </a:lnSpc>
              <a:spcAft>
                <a:spcPts val="800"/>
              </a:spcAft>
              <a:buSzPts val="1000"/>
              <a:buFont typeface="Symbol" panose="05050102010706020507" pitchFamily="18" charset="2"/>
              <a:buChar char=""/>
              <a:tabLst>
                <a:tab pos="457200" algn="l"/>
              </a:tabLst>
            </a:pPr>
            <a:r>
              <a:rPr lang="pt-BR" sz="1600" kern="100" dirty="0">
                <a:effectLst/>
                <a:latin typeface="Ariel"/>
                <a:ea typeface="Aptos" panose="020B0004020202020204" pitchFamily="34" charset="0"/>
                <a:cs typeface="Times New Roman" panose="02020603050405020304" pitchFamily="18" charset="0"/>
              </a:rPr>
              <a:t>bens sem identificação. </a:t>
            </a:r>
          </a:p>
          <a:p>
            <a:pPr>
              <a:lnSpc>
                <a:spcPct val="115000"/>
              </a:lnSpc>
              <a:spcAft>
                <a:spcPts val="800"/>
              </a:spcAft>
              <a:buNone/>
            </a:pPr>
            <a:r>
              <a:rPr lang="pt-BR" sz="1600" b="1" kern="100" dirty="0">
                <a:effectLst/>
                <a:latin typeface="Ariel"/>
                <a:ea typeface="Aptos" panose="020B0004020202020204" pitchFamily="34" charset="0"/>
                <a:cs typeface="Times New Roman" panose="02020603050405020304" pitchFamily="18" charset="0"/>
              </a:rPr>
              <a:t>9.5 Resultado da conciliação</a:t>
            </a:r>
            <a:endParaRPr lang="pt-BR" sz="1600" kern="100" dirty="0">
              <a:effectLst/>
              <a:latin typeface="Ariel"/>
              <a:ea typeface="Aptos" panose="020B0004020202020204" pitchFamily="34" charset="0"/>
              <a:cs typeface="Times New Roman" panose="02020603050405020304" pitchFamily="18" charset="0"/>
            </a:endParaRPr>
          </a:p>
          <a:p>
            <a:pPr>
              <a:lnSpc>
                <a:spcPct val="115000"/>
              </a:lnSpc>
              <a:spcAft>
                <a:spcPts val="800"/>
              </a:spcAft>
              <a:buNone/>
            </a:pPr>
            <a:r>
              <a:rPr lang="pt-BR" sz="1600" kern="100" dirty="0">
                <a:effectLst/>
                <a:latin typeface="Ariel"/>
                <a:ea typeface="Aptos" panose="020B0004020202020204" pitchFamily="34" charset="0"/>
                <a:cs typeface="Times New Roman" panose="02020603050405020304" pitchFamily="18" charset="0"/>
              </a:rPr>
              <a:t>Apresentar: </a:t>
            </a:r>
            <a:r>
              <a:rPr lang="pt-BR" sz="1600" b="1" kern="100" dirty="0">
                <a:effectLst/>
                <a:latin typeface="Ariel"/>
                <a:ea typeface="Aptos" panose="020B0004020202020204" pitchFamily="34" charset="0"/>
                <a:cs typeface="Times New Roman" panose="02020603050405020304" pitchFamily="18" charset="0"/>
              </a:rPr>
              <a:t>Físico × Patrimonial × Contábil.</a:t>
            </a:r>
            <a:endParaRPr lang="pt-BR" sz="1600" kern="100" dirty="0">
              <a:effectLst/>
              <a:latin typeface="Ariel"/>
              <a:ea typeface="Aptos" panose="020B0004020202020204" pitchFamily="34" charset="0"/>
              <a:cs typeface="Times New Roman" panose="02020603050405020304" pitchFamily="18" charset="0"/>
            </a:endParaRPr>
          </a:p>
          <a:p>
            <a:pPr>
              <a:lnSpc>
                <a:spcPct val="115000"/>
              </a:lnSpc>
              <a:spcAft>
                <a:spcPts val="800"/>
              </a:spcAft>
              <a:buNone/>
            </a:pPr>
            <a:r>
              <a:rPr lang="pt-BR" sz="1600" b="1" kern="100" dirty="0">
                <a:effectLst/>
                <a:latin typeface="Ariel"/>
                <a:ea typeface="Aptos" panose="020B0004020202020204" pitchFamily="34" charset="0"/>
                <a:cs typeface="Times New Roman" panose="02020603050405020304" pitchFamily="18" charset="0"/>
              </a:rPr>
              <a:t>9.6 Achados de auditoria</a:t>
            </a:r>
            <a:endParaRPr lang="pt-BR" sz="1600" kern="100" dirty="0">
              <a:effectLst/>
              <a:latin typeface="Ariel"/>
              <a:ea typeface="Aptos" panose="020B0004020202020204" pitchFamily="34" charset="0"/>
              <a:cs typeface="Times New Roman" panose="02020603050405020304" pitchFamily="18" charset="0"/>
            </a:endParaRPr>
          </a:p>
          <a:p>
            <a:pPr>
              <a:lnSpc>
                <a:spcPct val="115000"/>
              </a:lnSpc>
              <a:spcAft>
                <a:spcPts val="800"/>
              </a:spcAft>
              <a:buNone/>
            </a:pPr>
            <a:r>
              <a:rPr lang="pt-BR" sz="1600" kern="100" dirty="0">
                <a:effectLst/>
                <a:latin typeface="Ariel"/>
                <a:ea typeface="Aptos" panose="020B0004020202020204" pitchFamily="34" charset="0"/>
                <a:cs typeface="Times New Roman" panose="02020603050405020304" pitchFamily="18" charset="0"/>
              </a:rPr>
              <a:t>Classificar os problemas encontrados, por exemplo:</a:t>
            </a:r>
          </a:p>
          <a:p>
            <a:pPr>
              <a:lnSpc>
                <a:spcPct val="115000"/>
              </a:lnSpc>
              <a:spcAft>
                <a:spcPts val="800"/>
              </a:spcAft>
              <a:buNone/>
            </a:pP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496303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BD32953-D8DD-C627-DF19-53D504F9109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C331337-5401-8E0C-53F8-B8A45586CA45}"/>
              </a:ext>
            </a:extLst>
          </p:cNvPr>
          <p:cNvSpPr>
            <a:spLocks noGrp="1"/>
          </p:cNvSpPr>
          <p:nvPr>
            <p:ph type="title"/>
          </p:nvPr>
        </p:nvSpPr>
        <p:spPr>
          <a:xfrm>
            <a:off x="6896485" y="381865"/>
            <a:ext cx="5295515" cy="526473"/>
          </a:xfrm>
        </p:spPr>
        <p:txBody>
          <a:bodyPr>
            <a:normAutofit fontScale="90000"/>
          </a:bodyPr>
          <a:lstStyle/>
          <a:p>
            <a:pPr algn="r">
              <a:lnSpc>
                <a:spcPct val="100000"/>
              </a:lnSpc>
            </a:pPr>
            <a:r>
              <a:rPr lang="pt-BR" sz="2000" b="1" dirty="0">
                <a:latin typeface="Arial" panose="020B0604020202020204" pitchFamily="34" charset="0"/>
                <a:cs typeface="Arial" panose="020B0604020202020204" pitchFamily="34" charset="0"/>
              </a:rPr>
              <a:t>                 </a:t>
            </a:r>
            <a:r>
              <a:rPr kumimoji="0" lang="pt-BR" sz="14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a:t>
            </a: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INVENTÁRIO FÍSICO e AUDITORIA PATRIMONIAL</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0FC41D5C-AC5E-0F5A-ECA9-D872CB1B24B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14DAC277-08F0-2352-BB04-C8A0427D83B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CaixaDeTexto 7">
            <a:extLst>
              <a:ext uri="{FF2B5EF4-FFF2-40B4-BE49-F238E27FC236}">
                <a16:creationId xmlns:a16="http://schemas.microsoft.com/office/drawing/2014/main" id="{E60C7335-1B50-1767-47CE-6818E499A8C8}"/>
              </a:ext>
            </a:extLst>
          </p:cNvPr>
          <p:cNvSpPr txBox="1"/>
          <p:nvPr/>
        </p:nvSpPr>
        <p:spPr>
          <a:xfrm>
            <a:off x="561110" y="1133454"/>
            <a:ext cx="11069780" cy="416204"/>
          </a:xfrm>
          <a:prstGeom prst="rect">
            <a:avLst/>
          </a:prstGeom>
          <a:noFill/>
        </p:spPr>
        <p:txBody>
          <a:bodyPr wrap="square">
            <a:spAutoFit/>
          </a:bodyPr>
          <a:lstStyle/>
          <a:p>
            <a:pPr>
              <a:lnSpc>
                <a:spcPct val="115000"/>
              </a:lnSpc>
              <a:spcAft>
                <a:spcPts val="800"/>
              </a:spcAft>
              <a:buNone/>
            </a:pPr>
            <a:r>
              <a:rPr lang="pt-BR" sz="2000" kern="100" dirty="0">
                <a:effectLst/>
                <a:latin typeface="Arial" panose="020B0604020202020204" pitchFamily="34" charset="0"/>
                <a:ea typeface="Aptos" panose="020B0004020202020204" pitchFamily="34" charset="0"/>
                <a:cs typeface="Arial" panose="020B0604020202020204" pitchFamily="34" charset="0"/>
              </a:rPr>
              <a:t> </a:t>
            </a:r>
          </a:p>
        </p:txBody>
      </p:sp>
      <p:sp>
        <p:nvSpPr>
          <p:cNvPr id="7" name="CaixaDeTexto 6">
            <a:extLst>
              <a:ext uri="{FF2B5EF4-FFF2-40B4-BE49-F238E27FC236}">
                <a16:creationId xmlns:a16="http://schemas.microsoft.com/office/drawing/2014/main" id="{3BF8B705-0CC9-8871-EA18-98365FEDA9A5}"/>
              </a:ext>
            </a:extLst>
          </p:cNvPr>
          <p:cNvSpPr txBox="1"/>
          <p:nvPr/>
        </p:nvSpPr>
        <p:spPr>
          <a:xfrm>
            <a:off x="561110" y="809371"/>
            <a:ext cx="11069780" cy="4364015"/>
          </a:xfrm>
          <a:prstGeom prst="rect">
            <a:avLst/>
          </a:prstGeom>
          <a:noFill/>
        </p:spPr>
        <p:txBody>
          <a:bodyPr wrap="square">
            <a:spAutoFit/>
          </a:bodyPr>
          <a:lstStyle/>
          <a:p>
            <a:pPr>
              <a:lnSpc>
                <a:spcPct val="115000"/>
              </a:lnSpc>
              <a:spcAft>
                <a:spcPts val="800"/>
              </a:spcAft>
              <a:buNone/>
            </a:pPr>
            <a:r>
              <a:rPr lang="pt-BR" sz="1600" b="1" kern="100" dirty="0">
                <a:effectLst/>
                <a:latin typeface="Arial" panose="020B0604020202020204" pitchFamily="34" charset="0"/>
                <a:ea typeface="Aptos" panose="020B0004020202020204" pitchFamily="34" charset="0"/>
                <a:cs typeface="Arial" panose="020B0604020202020204" pitchFamily="34" charset="0"/>
              </a:rPr>
              <a:t>9.7 Recomendações</a:t>
            </a:r>
            <a:endParaRPr lang="pt-BR" sz="16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1600" kern="100" dirty="0">
                <a:effectLst/>
                <a:latin typeface="Arial" panose="020B0604020202020204" pitchFamily="34" charset="0"/>
                <a:ea typeface="Aptos" panose="020B0004020202020204" pitchFamily="34" charset="0"/>
                <a:cs typeface="Arial" panose="020B0604020202020204" pitchFamily="34" charset="0"/>
              </a:rPr>
              <a:t>O relatório não deve apenas apontar erros. Deve indicar:</a:t>
            </a:r>
          </a:p>
          <a:p>
            <a:pPr>
              <a:lnSpc>
                <a:spcPct val="115000"/>
              </a:lnSpc>
              <a:spcAft>
                <a:spcPts val="800"/>
              </a:spcAft>
              <a:buNone/>
            </a:pPr>
            <a:r>
              <a:rPr lang="pt-BR" sz="1600" b="1" kern="100" dirty="0">
                <a:effectLst/>
                <a:latin typeface="Arial" panose="020B0604020202020204" pitchFamily="34" charset="0"/>
                <a:ea typeface="Aptos" panose="020B0004020202020204" pitchFamily="34" charset="0"/>
                <a:cs typeface="Arial" panose="020B0604020202020204" pitchFamily="34" charset="0"/>
              </a:rPr>
              <a:t>causa → risco → consequência → recomendação → responsável → prazo.</a:t>
            </a:r>
            <a:endParaRPr lang="pt-BR" sz="16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1600" b="1" kern="100" dirty="0">
                <a:effectLst/>
                <a:latin typeface="Arial" panose="020B0604020202020204" pitchFamily="34" charset="0"/>
                <a:ea typeface="Aptos" panose="020B0004020202020204" pitchFamily="34" charset="0"/>
                <a:cs typeface="Arial" panose="020B0604020202020204" pitchFamily="34" charset="0"/>
              </a:rPr>
              <a:t>9.8 Conclusão e assinatura</a:t>
            </a:r>
            <a:endParaRPr lang="pt-BR" sz="16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1600" kern="100" dirty="0">
                <a:effectLst/>
                <a:latin typeface="Arial" panose="020B0604020202020204" pitchFamily="34" charset="0"/>
                <a:ea typeface="Aptos" panose="020B0004020202020204" pitchFamily="34" charset="0"/>
                <a:cs typeface="Arial" panose="020B0604020202020204" pitchFamily="34" charset="0"/>
              </a:rPr>
              <a:t>O relatório deve ser formalmente assinado pela comissão e encaminhado às áreas competentes, especialmente:</a:t>
            </a:r>
          </a:p>
          <a:p>
            <a:pPr marL="342900" lvl="0" indent="-342900">
              <a:lnSpc>
                <a:spcPct val="115000"/>
              </a:lnSpc>
              <a:spcAft>
                <a:spcPts val="800"/>
              </a:spcAft>
              <a:buSzPts val="1000"/>
              <a:buFont typeface="Symbol" panose="05050102010706020507" pitchFamily="18" charset="2"/>
              <a:buChar char=""/>
              <a:tabLst>
                <a:tab pos="457200" algn="l"/>
              </a:tabLst>
            </a:pPr>
            <a:r>
              <a:rPr lang="pt-BR" sz="1600" kern="100" dirty="0">
                <a:effectLst/>
                <a:latin typeface="Arial" panose="020B0604020202020204" pitchFamily="34" charset="0"/>
                <a:ea typeface="Aptos" panose="020B0004020202020204" pitchFamily="34" charset="0"/>
                <a:cs typeface="Arial" panose="020B0604020202020204" pitchFamily="34" charset="0"/>
              </a:rPr>
              <a:t>Patrimônio; </a:t>
            </a:r>
          </a:p>
          <a:p>
            <a:pPr marL="342900" lvl="0" indent="-342900">
              <a:lnSpc>
                <a:spcPct val="115000"/>
              </a:lnSpc>
              <a:spcAft>
                <a:spcPts val="800"/>
              </a:spcAft>
              <a:buSzPts val="1000"/>
              <a:buFont typeface="Symbol" panose="05050102010706020507" pitchFamily="18" charset="2"/>
              <a:buChar char=""/>
              <a:tabLst>
                <a:tab pos="457200" algn="l"/>
              </a:tabLst>
            </a:pPr>
            <a:r>
              <a:rPr lang="pt-BR" sz="1600" kern="100" dirty="0">
                <a:effectLst/>
                <a:latin typeface="Arial" panose="020B0604020202020204" pitchFamily="34" charset="0"/>
                <a:ea typeface="Aptos" panose="020B0004020202020204" pitchFamily="34" charset="0"/>
                <a:cs typeface="Arial" panose="020B0604020202020204" pitchFamily="34" charset="0"/>
              </a:rPr>
              <a:t>Almoxarifado; </a:t>
            </a:r>
          </a:p>
          <a:p>
            <a:pPr marL="342900" lvl="0" indent="-342900">
              <a:lnSpc>
                <a:spcPct val="115000"/>
              </a:lnSpc>
              <a:spcAft>
                <a:spcPts val="800"/>
              </a:spcAft>
              <a:buSzPts val="1000"/>
              <a:buFont typeface="Symbol" panose="05050102010706020507" pitchFamily="18" charset="2"/>
              <a:buChar char=""/>
              <a:tabLst>
                <a:tab pos="457200" algn="l"/>
              </a:tabLst>
            </a:pPr>
            <a:r>
              <a:rPr lang="pt-BR" sz="1600" kern="100" dirty="0">
                <a:effectLst/>
                <a:latin typeface="Arial" panose="020B0604020202020204" pitchFamily="34" charset="0"/>
                <a:ea typeface="Aptos" panose="020B0004020202020204" pitchFamily="34" charset="0"/>
                <a:cs typeface="Arial" panose="020B0604020202020204" pitchFamily="34" charset="0"/>
              </a:rPr>
              <a:t>Contabilidade; </a:t>
            </a:r>
          </a:p>
          <a:p>
            <a:pPr marL="342900" lvl="0" indent="-342900">
              <a:lnSpc>
                <a:spcPct val="115000"/>
              </a:lnSpc>
              <a:spcAft>
                <a:spcPts val="800"/>
              </a:spcAft>
              <a:buSzPts val="1000"/>
              <a:buFont typeface="Symbol" panose="05050102010706020507" pitchFamily="18" charset="2"/>
              <a:buChar char=""/>
              <a:tabLst>
                <a:tab pos="457200" algn="l"/>
              </a:tabLst>
            </a:pPr>
            <a:r>
              <a:rPr lang="pt-BR" sz="1600" kern="100" dirty="0">
                <a:effectLst/>
                <a:latin typeface="Arial" panose="020B0604020202020204" pitchFamily="34" charset="0"/>
                <a:ea typeface="Aptos" panose="020B0004020202020204" pitchFamily="34" charset="0"/>
                <a:cs typeface="Arial" panose="020B0604020202020204" pitchFamily="34" charset="0"/>
              </a:rPr>
              <a:t>Controle Interno; </a:t>
            </a:r>
          </a:p>
          <a:p>
            <a:pPr marL="342900" lvl="0" indent="-342900">
              <a:lnSpc>
                <a:spcPct val="115000"/>
              </a:lnSpc>
              <a:spcAft>
                <a:spcPts val="800"/>
              </a:spcAft>
              <a:buSzPts val="1000"/>
              <a:buFont typeface="Symbol" panose="05050102010706020507" pitchFamily="18" charset="2"/>
              <a:buChar char=""/>
              <a:tabLst>
                <a:tab pos="457200" algn="l"/>
              </a:tabLst>
            </a:pPr>
            <a:r>
              <a:rPr lang="pt-BR" sz="1600" kern="100" dirty="0">
                <a:effectLst/>
                <a:latin typeface="Arial" panose="020B0604020202020204" pitchFamily="34" charset="0"/>
                <a:ea typeface="Aptos" panose="020B0004020202020204" pitchFamily="34" charset="0"/>
                <a:cs typeface="Arial" panose="020B0604020202020204" pitchFamily="34" charset="0"/>
              </a:rPr>
              <a:t>autoridade competente. </a:t>
            </a:r>
          </a:p>
          <a:p>
            <a:pPr algn="ctr">
              <a:lnSpc>
                <a:spcPct val="115000"/>
              </a:lnSpc>
              <a:spcAft>
                <a:spcPts val="800"/>
              </a:spcAft>
              <a:buNone/>
            </a:pPr>
            <a:br>
              <a:rPr lang="pt-BR" sz="1200" kern="100" dirty="0">
                <a:solidFill>
                  <a:srgbClr val="EE0000"/>
                </a:solidFill>
                <a:effectLst/>
                <a:latin typeface="Aptos" panose="020B0004020202020204" pitchFamily="34" charset="0"/>
                <a:ea typeface="Aptos" panose="020B0004020202020204" pitchFamily="34" charset="0"/>
                <a:cs typeface="Times New Roman" panose="02020603050405020304" pitchFamily="18" charset="0"/>
              </a:rPr>
            </a:b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170802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9D6F740-5592-5092-83AD-4C03444EFC0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9CC144E-C516-034F-4CD1-E6011F59EF24}"/>
              </a:ext>
            </a:extLst>
          </p:cNvPr>
          <p:cNvSpPr>
            <a:spLocks noGrp="1"/>
          </p:cNvSpPr>
          <p:nvPr>
            <p:ph type="title"/>
          </p:nvPr>
        </p:nvSpPr>
        <p:spPr>
          <a:xfrm>
            <a:off x="6896485" y="381865"/>
            <a:ext cx="5295515" cy="526473"/>
          </a:xfrm>
        </p:spPr>
        <p:txBody>
          <a:bodyPr>
            <a:normAutofit fontScale="90000"/>
          </a:bodyPr>
          <a:lstStyle/>
          <a:p>
            <a:pPr algn="r">
              <a:lnSpc>
                <a:spcPct val="100000"/>
              </a:lnSpc>
            </a:pPr>
            <a:r>
              <a:rPr lang="pt-BR" sz="2000" b="1" dirty="0">
                <a:latin typeface="Arial" panose="020B0604020202020204" pitchFamily="34" charset="0"/>
                <a:cs typeface="Arial" panose="020B0604020202020204" pitchFamily="34" charset="0"/>
              </a:rPr>
              <a:t>                 </a:t>
            </a:r>
            <a:r>
              <a:rPr kumimoji="0" lang="pt-BR" sz="14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a:t>
            </a: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INVENTÁRIO FÍSICO e AUDITORIA PATRIMONIAL</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378FED97-6044-EDFB-0F5D-48EC0BD4B8A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73CD4816-2039-6BB7-494F-864D0C054DA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CaixaDeTexto 7">
            <a:extLst>
              <a:ext uri="{FF2B5EF4-FFF2-40B4-BE49-F238E27FC236}">
                <a16:creationId xmlns:a16="http://schemas.microsoft.com/office/drawing/2014/main" id="{76597BD6-DBC6-9265-DC71-AD2960010C9C}"/>
              </a:ext>
            </a:extLst>
          </p:cNvPr>
          <p:cNvSpPr txBox="1"/>
          <p:nvPr/>
        </p:nvSpPr>
        <p:spPr>
          <a:xfrm>
            <a:off x="561110" y="1133454"/>
            <a:ext cx="11069780" cy="416204"/>
          </a:xfrm>
          <a:prstGeom prst="rect">
            <a:avLst/>
          </a:prstGeom>
          <a:noFill/>
        </p:spPr>
        <p:txBody>
          <a:bodyPr wrap="square">
            <a:spAutoFit/>
          </a:bodyPr>
          <a:lstStyle/>
          <a:p>
            <a:pPr>
              <a:lnSpc>
                <a:spcPct val="115000"/>
              </a:lnSpc>
              <a:spcAft>
                <a:spcPts val="800"/>
              </a:spcAft>
              <a:buNone/>
            </a:pPr>
            <a:r>
              <a:rPr lang="pt-BR" sz="2000" kern="100" dirty="0">
                <a:effectLst/>
                <a:latin typeface="Arial" panose="020B0604020202020204" pitchFamily="34" charset="0"/>
                <a:ea typeface="Aptos" panose="020B0004020202020204" pitchFamily="34" charset="0"/>
                <a:cs typeface="Arial" panose="020B0604020202020204" pitchFamily="34" charset="0"/>
              </a:rPr>
              <a:t> </a:t>
            </a:r>
          </a:p>
        </p:txBody>
      </p:sp>
      <p:graphicFrame>
        <p:nvGraphicFramePr>
          <p:cNvPr id="3" name="Tabela 2">
            <a:extLst>
              <a:ext uri="{FF2B5EF4-FFF2-40B4-BE49-F238E27FC236}">
                <a16:creationId xmlns:a16="http://schemas.microsoft.com/office/drawing/2014/main" id="{F9D63E29-163C-6812-2ABB-55BFA7254AC5}"/>
              </a:ext>
            </a:extLst>
          </p:cNvPr>
          <p:cNvGraphicFramePr>
            <a:graphicFrameLocks noGrp="1"/>
          </p:cNvGraphicFramePr>
          <p:nvPr>
            <p:extLst>
              <p:ext uri="{D42A27DB-BD31-4B8C-83A1-F6EECF244321}">
                <p14:modId xmlns:p14="http://schemas.microsoft.com/office/powerpoint/2010/main" val="2088886714"/>
              </p:ext>
            </p:extLst>
          </p:nvPr>
        </p:nvGraphicFramePr>
        <p:xfrm>
          <a:off x="838200" y="1315919"/>
          <a:ext cx="10515600" cy="2812736"/>
        </p:xfrm>
        <a:graphic>
          <a:graphicData uri="http://schemas.openxmlformats.org/drawingml/2006/table">
            <a:tbl>
              <a:tblPr firstRow="1" firstCol="1" bandRow="1"/>
              <a:tblGrid>
                <a:gridCol w="5257800">
                  <a:extLst>
                    <a:ext uri="{9D8B030D-6E8A-4147-A177-3AD203B41FA5}">
                      <a16:colId xmlns:a16="http://schemas.microsoft.com/office/drawing/2014/main" val="1017332034"/>
                    </a:ext>
                  </a:extLst>
                </a:gridCol>
                <a:gridCol w="5257800">
                  <a:extLst>
                    <a:ext uri="{9D8B030D-6E8A-4147-A177-3AD203B41FA5}">
                      <a16:colId xmlns:a16="http://schemas.microsoft.com/office/drawing/2014/main" val="3355184429"/>
                    </a:ext>
                  </a:extLst>
                </a:gridCol>
              </a:tblGrid>
              <a:tr h="351592">
                <a:tc>
                  <a:txBody>
                    <a:bodyPr/>
                    <a:lstStyle/>
                    <a:p>
                      <a:pPr>
                        <a:lnSpc>
                          <a:spcPct val="115000"/>
                        </a:lnSpc>
                        <a:spcAft>
                          <a:spcPts val="800"/>
                        </a:spcAft>
                        <a:buNone/>
                      </a:pPr>
                      <a:r>
                        <a:rPr lang="pt-BR" sz="1600" b="1"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Achado</a:t>
                      </a: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tc>
                  <a:txBody>
                    <a:bodyPr/>
                    <a:lstStyle/>
                    <a:p>
                      <a:pPr>
                        <a:lnSpc>
                          <a:spcPct val="115000"/>
                        </a:lnSpc>
                        <a:spcAft>
                          <a:spcPts val="800"/>
                        </a:spcAft>
                        <a:buNone/>
                      </a:pPr>
                      <a:r>
                        <a:rPr lang="pt-BR" sz="1600" b="1"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Situação</a:t>
                      </a: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extLst>
                  <a:ext uri="{0D108BD9-81ED-4DB2-BD59-A6C34878D82A}">
                    <a16:rowId xmlns:a16="http://schemas.microsoft.com/office/drawing/2014/main" val="3140442251"/>
                  </a:ext>
                </a:extLst>
              </a:tr>
              <a:tr h="351592">
                <a:tc>
                  <a:txBody>
                    <a:bodyPr/>
                    <a:lstStyle/>
                    <a:p>
                      <a:pPr>
                        <a:lnSpc>
                          <a:spcPct val="115000"/>
                        </a:lnSpc>
                        <a:spcAft>
                          <a:spcPts val="800"/>
                        </a:spcAft>
                        <a:buNone/>
                      </a:pPr>
                      <a:r>
                        <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Bem não localizado</a:t>
                      </a:r>
                    </a:p>
                  </a:txBody>
                  <a:tcPr marL="9525" marR="9525" marT="9525" marB="9525" anchor="ctr">
                    <a:lnL>
                      <a:noFill/>
                    </a:lnL>
                    <a:lnR>
                      <a:noFill/>
                    </a:lnR>
                    <a:lnT>
                      <a:noFill/>
                    </a:lnT>
                    <a:lnB>
                      <a:noFill/>
                    </a:lnB>
                    <a:noFill/>
                  </a:tcPr>
                </a:tc>
                <a:tc>
                  <a:txBody>
                    <a:bodyPr/>
                    <a:lstStyle/>
                    <a:p>
                      <a:pPr>
                        <a:lnSpc>
                          <a:spcPct val="115000"/>
                        </a:lnSpc>
                        <a:spcAft>
                          <a:spcPts val="800"/>
                        </a:spcAft>
                        <a:buNone/>
                      </a:pPr>
                      <a:r>
                        <a:rPr lang="pt-BR" sz="1600" kern="100">
                          <a:solidFill>
                            <a:schemeClr val="tx1"/>
                          </a:solidFill>
                          <a:effectLst/>
                          <a:latin typeface="Arial" panose="020B0604020202020204" pitchFamily="34" charset="0"/>
                          <a:ea typeface="Aptos" panose="020B0004020202020204" pitchFamily="34" charset="0"/>
                          <a:cs typeface="Arial" panose="020B0604020202020204" pitchFamily="34" charset="0"/>
                        </a:rPr>
                        <a:t>Necessita investigação</a:t>
                      </a:r>
                    </a:p>
                  </a:txBody>
                  <a:tcPr marL="9525" marR="9525" marT="9525" marB="9525" anchor="ctr">
                    <a:lnL>
                      <a:noFill/>
                    </a:lnL>
                    <a:lnR>
                      <a:noFill/>
                    </a:lnR>
                    <a:lnT>
                      <a:noFill/>
                    </a:lnT>
                    <a:lnB>
                      <a:noFill/>
                    </a:lnB>
                    <a:noFill/>
                  </a:tcPr>
                </a:tc>
                <a:extLst>
                  <a:ext uri="{0D108BD9-81ED-4DB2-BD59-A6C34878D82A}">
                    <a16:rowId xmlns:a16="http://schemas.microsoft.com/office/drawing/2014/main" val="1053734860"/>
                  </a:ext>
                </a:extLst>
              </a:tr>
              <a:tr h="351592">
                <a:tc>
                  <a:txBody>
                    <a:bodyPr/>
                    <a:lstStyle/>
                    <a:p>
                      <a:pPr>
                        <a:lnSpc>
                          <a:spcPct val="115000"/>
                        </a:lnSpc>
                        <a:spcAft>
                          <a:spcPts val="800"/>
                        </a:spcAft>
                        <a:buNone/>
                      </a:pPr>
                      <a:r>
                        <a:rPr lang="pt-BR" sz="1600" kern="100">
                          <a:solidFill>
                            <a:schemeClr val="tx1"/>
                          </a:solidFill>
                          <a:effectLst/>
                          <a:latin typeface="Arial" panose="020B0604020202020204" pitchFamily="34" charset="0"/>
                          <a:ea typeface="Aptos" panose="020B0004020202020204" pitchFamily="34" charset="0"/>
                          <a:cs typeface="Arial" panose="020B0604020202020204" pitchFamily="34" charset="0"/>
                        </a:rPr>
                        <a:t>Sobra física</a:t>
                      </a:r>
                    </a:p>
                  </a:txBody>
                  <a:tcPr marL="9525" marR="9525" marT="9525" marB="9525" anchor="ctr">
                    <a:lnL>
                      <a:noFill/>
                    </a:lnL>
                    <a:lnR>
                      <a:noFill/>
                    </a:lnR>
                    <a:lnT>
                      <a:noFill/>
                    </a:lnT>
                    <a:lnB>
                      <a:noFill/>
                    </a:lnB>
                    <a:noFill/>
                  </a:tcPr>
                </a:tc>
                <a:tc>
                  <a:txBody>
                    <a:bodyPr/>
                    <a:lstStyle/>
                    <a:p>
                      <a:pPr>
                        <a:lnSpc>
                          <a:spcPct val="115000"/>
                        </a:lnSpc>
                        <a:spcAft>
                          <a:spcPts val="800"/>
                        </a:spcAft>
                        <a:buNone/>
                      </a:pPr>
                      <a:r>
                        <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Necessita regularização</a:t>
                      </a:r>
                    </a:p>
                  </a:txBody>
                  <a:tcPr marL="9525" marR="9525" marT="9525" marB="9525" anchor="ctr">
                    <a:lnL>
                      <a:noFill/>
                    </a:lnL>
                    <a:lnR>
                      <a:noFill/>
                    </a:lnR>
                    <a:lnT>
                      <a:noFill/>
                    </a:lnT>
                    <a:lnB>
                      <a:noFill/>
                    </a:lnB>
                    <a:noFill/>
                  </a:tcPr>
                </a:tc>
                <a:extLst>
                  <a:ext uri="{0D108BD9-81ED-4DB2-BD59-A6C34878D82A}">
                    <a16:rowId xmlns:a16="http://schemas.microsoft.com/office/drawing/2014/main" val="4237953142"/>
                  </a:ext>
                </a:extLst>
              </a:tr>
              <a:tr h="351592">
                <a:tc>
                  <a:txBody>
                    <a:bodyPr/>
                    <a:lstStyle/>
                    <a:p>
                      <a:pPr>
                        <a:lnSpc>
                          <a:spcPct val="115000"/>
                        </a:lnSpc>
                        <a:spcAft>
                          <a:spcPts val="800"/>
                        </a:spcAft>
                        <a:buNone/>
                      </a:pPr>
                      <a:r>
                        <a:rPr lang="pt-BR" sz="1600" kern="100">
                          <a:solidFill>
                            <a:schemeClr val="tx1"/>
                          </a:solidFill>
                          <a:effectLst/>
                          <a:latin typeface="Arial" panose="020B0604020202020204" pitchFamily="34" charset="0"/>
                          <a:ea typeface="Aptos" panose="020B0004020202020204" pitchFamily="34" charset="0"/>
                          <a:cs typeface="Arial" panose="020B0604020202020204" pitchFamily="34" charset="0"/>
                        </a:rPr>
                        <a:t>Bem em local diferente</a:t>
                      </a:r>
                    </a:p>
                  </a:txBody>
                  <a:tcPr marL="9525" marR="9525" marT="9525" marB="9525" anchor="ctr">
                    <a:lnL>
                      <a:noFill/>
                    </a:lnL>
                    <a:lnR>
                      <a:noFill/>
                    </a:lnR>
                    <a:lnT>
                      <a:noFill/>
                    </a:lnT>
                    <a:lnB>
                      <a:noFill/>
                    </a:lnB>
                    <a:noFill/>
                  </a:tcPr>
                </a:tc>
                <a:tc>
                  <a:txBody>
                    <a:bodyPr/>
                    <a:lstStyle/>
                    <a:p>
                      <a:pPr>
                        <a:lnSpc>
                          <a:spcPct val="115000"/>
                        </a:lnSpc>
                        <a:spcAft>
                          <a:spcPts val="800"/>
                        </a:spcAft>
                        <a:buNone/>
                      </a:pPr>
                      <a:r>
                        <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Necessita transferência</a:t>
                      </a:r>
                    </a:p>
                  </a:txBody>
                  <a:tcPr marL="9525" marR="9525" marT="9525" marB="9525" anchor="ctr">
                    <a:lnL>
                      <a:noFill/>
                    </a:lnL>
                    <a:lnR>
                      <a:noFill/>
                    </a:lnR>
                    <a:lnT>
                      <a:noFill/>
                    </a:lnT>
                    <a:lnB>
                      <a:noFill/>
                    </a:lnB>
                    <a:noFill/>
                  </a:tcPr>
                </a:tc>
                <a:extLst>
                  <a:ext uri="{0D108BD9-81ED-4DB2-BD59-A6C34878D82A}">
                    <a16:rowId xmlns:a16="http://schemas.microsoft.com/office/drawing/2014/main" val="2549883026"/>
                  </a:ext>
                </a:extLst>
              </a:tr>
              <a:tr h="351592">
                <a:tc>
                  <a:txBody>
                    <a:bodyPr/>
                    <a:lstStyle/>
                    <a:p>
                      <a:pPr>
                        <a:lnSpc>
                          <a:spcPct val="115000"/>
                        </a:lnSpc>
                        <a:spcAft>
                          <a:spcPts val="800"/>
                        </a:spcAft>
                        <a:buNone/>
                      </a:pPr>
                      <a:r>
                        <a:rPr lang="pt-BR" sz="1600" kern="100">
                          <a:solidFill>
                            <a:schemeClr val="tx1"/>
                          </a:solidFill>
                          <a:effectLst/>
                          <a:latin typeface="Arial" panose="020B0604020202020204" pitchFamily="34" charset="0"/>
                          <a:ea typeface="Aptos" panose="020B0004020202020204" pitchFamily="34" charset="0"/>
                          <a:cs typeface="Arial" panose="020B0604020202020204" pitchFamily="34" charset="0"/>
                        </a:rPr>
                        <a:t>Plaqueta ilegível</a:t>
                      </a:r>
                    </a:p>
                  </a:txBody>
                  <a:tcPr marL="9525" marR="9525" marT="9525" marB="9525" anchor="ctr">
                    <a:lnL>
                      <a:noFill/>
                    </a:lnL>
                    <a:lnR>
                      <a:noFill/>
                    </a:lnR>
                    <a:lnT>
                      <a:noFill/>
                    </a:lnT>
                    <a:lnB>
                      <a:noFill/>
                    </a:lnB>
                    <a:noFill/>
                  </a:tcPr>
                </a:tc>
                <a:tc>
                  <a:txBody>
                    <a:bodyPr/>
                    <a:lstStyle/>
                    <a:p>
                      <a:pPr>
                        <a:lnSpc>
                          <a:spcPct val="115000"/>
                        </a:lnSpc>
                        <a:spcAft>
                          <a:spcPts val="800"/>
                        </a:spcAft>
                        <a:buNone/>
                      </a:pPr>
                      <a:r>
                        <a:rPr lang="pt-BR" sz="1600" kern="100">
                          <a:solidFill>
                            <a:schemeClr val="tx1"/>
                          </a:solidFill>
                          <a:effectLst/>
                          <a:latin typeface="Arial" panose="020B0604020202020204" pitchFamily="34" charset="0"/>
                          <a:ea typeface="Aptos" panose="020B0004020202020204" pitchFamily="34" charset="0"/>
                          <a:cs typeface="Arial" panose="020B0604020202020204" pitchFamily="34" charset="0"/>
                        </a:rPr>
                        <a:t>Necessita substituição</a:t>
                      </a:r>
                    </a:p>
                  </a:txBody>
                  <a:tcPr marL="9525" marR="9525" marT="9525" marB="9525" anchor="ctr">
                    <a:lnL>
                      <a:noFill/>
                    </a:lnL>
                    <a:lnR>
                      <a:noFill/>
                    </a:lnR>
                    <a:lnT>
                      <a:noFill/>
                    </a:lnT>
                    <a:lnB>
                      <a:noFill/>
                    </a:lnB>
                    <a:noFill/>
                  </a:tcPr>
                </a:tc>
                <a:extLst>
                  <a:ext uri="{0D108BD9-81ED-4DB2-BD59-A6C34878D82A}">
                    <a16:rowId xmlns:a16="http://schemas.microsoft.com/office/drawing/2014/main" val="3677183898"/>
                  </a:ext>
                </a:extLst>
              </a:tr>
              <a:tr h="351592">
                <a:tc>
                  <a:txBody>
                    <a:bodyPr/>
                    <a:lstStyle/>
                    <a:p>
                      <a:pPr>
                        <a:lnSpc>
                          <a:spcPct val="115000"/>
                        </a:lnSpc>
                        <a:spcAft>
                          <a:spcPts val="800"/>
                        </a:spcAft>
                        <a:buNone/>
                      </a:pPr>
                      <a:r>
                        <a:rPr lang="pt-BR" sz="1600" kern="100">
                          <a:solidFill>
                            <a:schemeClr val="tx1"/>
                          </a:solidFill>
                          <a:effectLst/>
                          <a:latin typeface="Arial" panose="020B0604020202020204" pitchFamily="34" charset="0"/>
                          <a:ea typeface="Aptos" panose="020B0004020202020204" pitchFamily="34" charset="0"/>
                          <a:cs typeface="Arial" panose="020B0604020202020204" pitchFamily="34" charset="0"/>
                        </a:rPr>
                        <a:t>Bem ocioso</a:t>
                      </a:r>
                    </a:p>
                  </a:txBody>
                  <a:tcPr marL="9525" marR="9525" marT="9525" marB="9525" anchor="ctr">
                    <a:lnL>
                      <a:noFill/>
                    </a:lnL>
                    <a:lnR>
                      <a:noFill/>
                    </a:lnR>
                    <a:lnT>
                      <a:noFill/>
                    </a:lnT>
                    <a:lnB>
                      <a:noFill/>
                    </a:lnB>
                    <a:noFill/>
                  </a:tcPr>
                </a:tc>
                <a:tc>
                  <a:txBody>
                    <a:bodyPr/>
                    <a:lstStyle/>
                    <a:p>
                      <a:pPr>
                        <a:lnSpc>
                          <a:spcPct val="115000"/>
                        </a:lnSpc>
                        <a:spcAft>
                          <a:spcPts val="800"/>
                        </a:spcAft>
                        <a:buNone/>
                      </a:pPr>
                      <a:r>
                        <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Avaliar reaproveitamento</a:t>
                      </a:r>
                    </a:p>
                  </a:txBody>
                  <a:tcPr marL="9525" marR="9525" marT="9525" marB="9525" anchor="ctr">
                    <a:lnL>
                      <a:noFill/>
                    </a:lnL>
                    <a:lnR>
                      <a:noFill/>
                    </a:lnR>
                    <a:lnT>
                      <a:noFill/>
                    </a:lnT>
                    <a:lnB>
                      <a:noFill/>
                    </a:lnB>
                    <a:noFill/>
                  </a:tcPr>
                </a:tc>
                <a:extLst>
                  <a:ext uri="{0D108BD9-81ED-4DB2-BD59-A6C34878D82A}">
                    <a16:rowId xmlns:a16="http://schemas.microsoft.com/office/drawing/2014/main" val="2963814387"/>
                  </a:ext>
                </a:extLst>
              </a:tr>
              <a:tr h="351592">
                <a:tc>
                  <a:txBody>
                    <a:bodyPr/>
                    <a:lstStyle/>
                    <a:p>
                      <a:pPr>
                        <a:lnSpc>
                          <a:spcPct val="115000"/>
                        </a:lnSpc>
                        <a:spcAft>
                          <a:spcPts val="800"/>
                        </a:spcAft>
                        <a:buNone/>
                      </a:pPr>
                      <a:r>
                        <a:rPr lang="pt-BR" sz="1600" kern="100">
                          <a:solidFill>
                            <a:schemeClr val="tx1"/>
                          </a:solidFill>
                          <a:effectLst/>
                          <a:latin typeface="Arial" panose="020B0604020202020204" pitchFamily="34" charset="0"/>
                          <a:ea typeface="Aptos" panose="020B0004020202020204" pitchFamily="34" charset="0"/>
                          <a:cs typeface="Arial" panose="020B0604020202020204" pitchFamily="34" charset="0"/>
                        </a:rPr>
                        <a:t>Bem irrecuperável</a:t>
                      </a:r>
                    </a:p>
                  </a:txBody>
                  <a:tcPr marL="9525" marR="9525" marT="9525" marB="9525" anchor="ctr">
                    <a:lnL>
                      <a:noFill/>
                    </a:lnL>
                    <a:lnR>
                      <a:noFill/>
                    </a:lnR>
                    <a:lnT>
                      <a:noFill/>
                    </a:lnT>
                    <a:lnB>
                      <a:noFill/>
                    </a:lnB>
                    <a:noFill/>
                  </a:tcPr>
                </a:tc>
                <a:tc>
                  <a:txBody>
                    <a:bodyPr/>
                    <a:lstStyle/>
                    <a:p>
                      <a:pPr>
                        <a:lnSpc>
                          <a:spcPct val="115000"/>
                        </a:lnSpc>
                        <a:spcAft>
                          <a:spcPts val="800"/>
                        </a:spcAft>
                        <a:buNone/>
                      </a:pPr>
                      <a:r>
                        <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Avaliar desfazimento</a:t>
                      </a:r>
                    </a:p>
                  </a:txBody>
                  <a:tcPr marL="9525" marR="9525" marT="9525" marB="9525" anchor="ctr">
                    <a:lnL>
                      <a:noFill/>
                    </a:lnL>
                    <a:lnR>
                      <a:noFill/>
                    </a:lnR>
                    <a:lnT>
                      <a:noFill/>
                    </a:lnT>
                    <a:lnB>
                      <a:noFill/>
                    </a:lnB>
                    <a:noFill/>
                  </a:tcPr>
                </a:tc>
                <a:extLst>
                  <a:ext uri="{0D108BD9-81ED-4DB2-BD59-A6C34878D82A}">
                    <a16:rowId xmlns:a16="http://schemas.microsoft.com/office/drawing/2014/main" val="595062646"/>
                  </a:ext>
                </a:extLst>
              </a:tr>
              <a:tr h="351592">
                <a:tc>
                  <a:txBody>
                    <a:bodyPr/>
                    <a:lstStyle/>
                    <a:p>
                      <a:pPr>
                        <a:lnSpc>
                          <a:spcPct val="115000"/>
                        </a:lnSpc>
                        <a:spcAft>
                          <a:spcPts val="800"/>
                        </a:spcAft>
                        <a:buNone/>
                      </a:pPr>
                      <a:r>
                        <a:rPr lang="pt-BR" sz="1600" kern="100">
                          <a:solidFill>
                            <a:schemeClr val="tx1"/>
                          </a:solidFill>
                          <a:effectLst/>
                          <a:latin typeface="Arial" panose="020B0604020202020204" pitchFamily="34" charset="0"/>
                          <a:ea typeface="Aptos" panose="020B0004020202020204" pitchFamily="34" charset="0"/>
                          <a:cs typeface="Arial" panose="020B0604020202020204" pitchFamily="34" charset="0"/>
                        </a:rPr>
                        <a:t>Divergência contábil</a:t>
                      </a:r>
                    </a:p>
                  </a:txBody>
                  <a:tcPr marL="9525" marR="9525" marT="9525" marB="9525" anchor="ctr">
                    <a:lnL>
                      <a:noFill/>
                    </a:lnL>
                    <a:lnR>
                      <a:noFill/>
                    </a:lnR>
                    <a:lnT>
                      <a:noFill/>
                    </a:lnT>
                    <a:lnB>
                      <a:noFill/>
                    </a:lnB>
                    <a:noFill/>
                  </a:tcPr>
                </a:tc>
                <a:tc>
                  <a:txBody>
                    <a:bodyPr/>
                    <a:lstStyle/>
                    <a:p>
                      <a:pPr>
                        <a:lnSpc>
                          <a:spcPct val="115000"/>
                        </a:lnSpc>
                        <a:spcAft>
                          <a:spcPts val="800"/>
                        </a:spcAft>
                        <a:buNone/>
                      </a:pPr>
                      <a:r>
                        <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Encaminhar à Contabilidade</a:t>
                      </a:r>
                    </a:p>
                  </a:txBody>
                  <a:tcPr marL="9525" marR="9525" marT="9525" marB="9525" anchor="ctr">
                    <a:lnL>
                      <a:noFill/>
                    </a:lnL>
                    <a:lnR>
                      <a:noFill/>
                    </a:lnR>
                    <a:lnT>
                      <a:noFill/>
                    </a:lnT>
                    <a:lnB>
                      <a:noFill/>
                    </a:lnB>
                    <a:noFill/>
                  </a:tcPr>
                </a:tc>
                <a:extLst>
                  <a:ext uri="{0D108BD9-81ED-4DB2-BD59-A6C34878D82A}">
                    <a16:rowId xmlns:a16="http://schemas.microsoft.com/office/drawing/2014/main" val="2793979423"/>
                  </a:ext>
                </a:extLst>
              </a:tr>
            </a:tbl>
          </a:graphicData>
        </a:graphic>
      </p:graphicFrame>
      <p:sp>
        <p:nvSpPr>
          <p:cNvPr id="7" name="CaixaDeTexto 6">
            <a:extLst>
              <a:ext uri="{FF2B5EF4-FFF2-40B4-BE49-F238E27FC236}">
                <a16:creationId xmlns:a16="http://schemas.microsoft.com/office/drawing/2014/main" id="{6C01F1BA-F29B-F387-190E-AD73889FB2DB}"/>
              </a:ext>
            </a:extLst>
          </p:cNvPr>
          <p:cNvSpPr txBox="1"/>
          <p:nvPr/>
        </p:nvSpPr>
        <p:spPr>
          <a:xfrm>
            <a:off x="561110" y="809371"/>
            <a:ext cx="11069780" cy="506549"/>
          </a:xfrm>
          <a:prstGeom prst="rect">
            <a:avLst/>
          </a:prstGeom>
          <a:noFill/>
        </p:spPr>
        <p:txBody>
          <a:bodyPr wrap="square">
            <a:spAutoFit/>
          </a:bodyPr>
          <a:lstStyle/>
          <a:p>
            <a:pPr algn="ctr">
              <a:lnSpc>
                <a:spcPct val="115000"/>
              </a:lnSpc>
              <a:spcAft>
                <a:spcPts val="800"/>
              </a:spcAft>
              <a:buNone/>
            </a:pPr>
            <a:br>
              <a:rPr lang="pt-BR" sz="1200" kern="100" dirty="0">
                <a:solidFill>
                  <a:srgbClr val="EE0000"/>
                </a:solidFill>
                <a:effectLst/>
                <a:latin typeface="Aptos" panose="020B0004020202020204" pitchFamily="34" charset="0"/>
                <a:ea typeface="Aptos" panose="020B0004020202020204" pitchFamily="34" charset="0"/>
                <a:cs typeface="Times New Roman" panose="02020603050405020304" pitchFamily="18" charset="0"/>
              </a:rPr>
            </a:b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832697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7FF2614-7F9B-8847-DDC0-3432C592BDD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0B9BF91-615C-040D-A840-7817A60A1275}"/>
              </a:ext>
            </a:extLst>
          </p:cNvPr>
          <p:cNvSpPr>
            <a:spLocks noGrp="1"/>
          </p:cNvSpPr>
          <p:nvPr>
            <p:ph type="title"/>
          </p:nvPr>
        </p:nvSpPr>
        <p:spPr>
          <a:xfrm>
            <a:off x="6896485" y="381865"/>
            <a:ext cx="5295515" cy="526473"/>
          </a:xfrm>
        </p:spPr>
        <p:txBody>
          <a:bodyPr>
            <a:normAutofit fontScale="90000"/>
          </a:bodyPr>
          <a:lstStyle/>
          <a:p>
            <a:pPr algn="r">
              <a:lnSpc>
                <a:spcPct val="100000"/>
              </a:lnSpc>
            </a:pPr>
            <a:r>
              <a:rPr lang="pt-BR" sz="2000" b="1" dirty="0">
                <a:latin typeface="Arial" panose="020B0604020202020204" pitchFamily="34" charset="0"/>
                <a:cs typeface="Arial" panose="020B0604020202020204" pitchFamily="34" charset="0"/>
              </a:rPr>
              <a:t>                 </a:t>
            </a:r>
            <a:r>
              <a:rPr kumimoji="0" lang="pt-BR" sz="14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a:t>
            </a: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INVENTÁRIO FÍSICO e AUDITORIA PATRIMONIAL</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5C090A17-F9C2-159D-D584-7AD787E7AAC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EDD9EAA1-FC42-3DF9-5DD8-68E889864C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CaixaDeTexto 7">
            <a:extLst>
              <a:ext uri="{FF2B5EF4-FFF2-40B4-BE49-F238E27FC236}">
                <a16:creationId xmlns:a16="http://schemas.microsoft.com/office/drawing/2014/main" id="{FEDE43FF-A200-4AC0-4989-9B418DBC9E5F}"/>
              </a:ext>
            </a:extLst>
          </p:cNvPr>
          <p:cNvSpPr txBox="1"/>
          <p:nvPr/>
        </p:nvSpPr>
        <p:spPr>
          <a:xfrm>
            <a:off x="561110" y="1133454"/>
            <a:ext cx="11069780" cy="416204"/>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pt-BR" sz="20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 </a:t>
            </a:r>
          </a:p>
        </p:txBody>
      </p:sp>
      <p:graphicFrame>
        <p:nvGraphicFramePr>
          <p:cNvPr id="3" name="Tabela 2">
            <a:extLst>
              <a:ext uri="{FF2B5EF4-FFF2-40B4-BE49-F238E27FC236}">
                <a16:creationId xmlns:a16="http://schemas.microsoft.com/office/drawing/2014/main" id="{E38F12AD-DA01-BA42-FCA9-BE036D27053B}"/>
              </a:ext>
            </a:extLst>
          </p:cNvPr>
          <p:cNvGraphicFramePr>
            <a:graphicFrameLocks noGrp="1"/>
          </p:cNvGraphicFramePr>
          <p:nvPr>
            <p:extLst>
              <p:ext uri="{D42A27DB-BD31-4B8C-83A1-F6EECF244321}">
                <p14:modId xmlns:p14="http://schemas.microsoft.com/office/powerpoint/2010/main" val="2822619845"/>
              </p:ext>
            </p:extLst>
          </p:nvPr>
        </p:nvGraphicFramePr>
        <p:xfrm>
          <a:off x="838200" y="1315919"/>
          <a:ext cx="10515600" cy="7307326"/>
        </p:xfrm>
        <a:graphic>
          <a:graphicData uri="http://schemas.openxmlformats.org/drawingml/2006/table">
            <a:tbl>
              <a:tblPr firstRow="1" firstCol="1" bandRow="1"/>
              <a:tblGrid>
                <a:gridCol w="10471150">
                  <a:extLst>
                    <a:ext uri="{9D8B030D-6E8A-4147-A177-3AD203B41FA5}">
                      <a16:colId xmlns:a16="http://schemas.microsoft.com/office/drawing/2014/main" val="1017332034"/>
                    </a:ext>
                  </a:extLst>
                </a:gridCol>
                <a:gridCol w="44450">
                  <a:extLst>
                    <a:ext uri="{9D8B030D-6E8A-4147-A177-3AD203B41FA5}">
                      <a16:colId xmlns:a16="http://schemas.microsoft.com/office/drawing/2014/main" val="3355184429"/>
                    </a:ext>
                  </a:extLst>
                </a:gridCol>
              </a:tblGrid>
              <a:tr h="258073">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extLst>
                  <a:ext uri="{0D108BD9-81ED-4DB2-BD59-A6C34878D82A}">
                    <a16:rowId xmlns:a16="http://schemas.microsoft.com/office/drawing/2014/main" val="3140442251"/>
                  </a:ext>
                </a:extLst>
              </a:tr>
              <a:tr h="258073">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extLst>
                  <a:ext uri="{0D108BD9-81ED-4DB2-BD59-A6C34878D82A}">
                    <a16:rowId xmlns:a16="http://schemas.microsoft.com/office/drawing/2014/main" val="1053734860"/>
                  </a:ext>
                </a:extLst>
              </a:tr>
              <a:tr h="2128440">
                <a:tc>
                  <a:txBody>
                    <a:bodyPr/>
                    <a:lstStyle/>
                    <a:p>
                      <a:pPr algn="just">
                        <a:lnSpc>
                          <a:spcPct val="107000"/>
                        </a:lnSpc>
                        <a:spcAft>
                          <a:spcPts val="800"/>
                        </a:spcAft>
                        <a:buNone/>
                      </a:pPr>
                      <a:r>
                        <a:rPr lang="pt-BR" sz="1800" b="1" spc="15" dirty="0">
                          <a:solidFill>
                            <a:srgbClr val="1F1F1F"/>
                          </a:solidFill>
                          <a:effectLst/>
                          <a:latin typeface="Roboto" panose="02000000000000000000" pitchFamily="2" charset="0"/>
                          <a:ea typeface="Calibri" panose="020F0502020204030204" pitchFamily="34" charset="0"/>
                          <a:cs typeface="Times New Roman" panose="02020603050405020304" pitchFamily="18" charset="0"/>
                        </a:rPr>
                        <a:t>6. </a:t>
                      </a:r>
                      <a:r>
                        <a:rPr lang="pt-BR" sz="2400" b="1" spc="15" dirty="0">
                          <a:solidFill>
                            <a:srgbClr val="1F1F1F"/>
                          </a:solidFill>
                          <a:effectLst/>
                          <a:latin typeface="Arial" panose="020B0604020202020204" pitchFamily="34" charset="0"/>
                          <a:ea typeface="Calibri" panose="020F0502020204030204" pitchFamily="34" charset="0"/>
                          <a:cs typeface="Arial" panose="020B0604020202020204" pitchFamily="34" charset="0"/>
                        </a:rPr>
                        <a:t>Há alguma situação prática real que você gostaria de ver abordada durante o curso?</a:t>
                      </a:r>
                      <a:endParaRPr lang="pt-BR" sz="24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spc="15" dirty="0">
                          <a:solidFill>
                            <a:srgbClr val="1F1F1F"/>
                          </a:solidFill>
                          <a:effectLst/>
                          <a:latin typeface="Arial" panose="020B0604020202020204" pitchFamily="34" charset="0"/>
                          <a:ea typeface="Calibri" panose="020F0502020204030204" pitchFamily="34" charset="0"/>
                          <a:cs typeface="Arial" panose="020B0604020202020204" pitchFamily="34" charset="0"/>
                        </a:rPr>
                        <a:t>Qual o tamanho ideal e logística por habitantes, uma empresa terceira foi contratada para fazer o levantamento e migração de dados para o novo sistema. no item inventario aparece sem registros. significa que faltou alimentar essa informação para o sistema?, Sim sobre bens antigos que nunca foram dados baixa no sistema quais os procedimento correto, e sobre as questões acima gostaria de preencher todas, gostaria de saber um pouco mais sobre leilão, passo a passo, Sistemas e Mais conhecimento atualizado.</a:t>
                      </a:r>
                      <a:endParaRPr lang="pt-BR" sz="24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b="1" dirty="0">
                          <a:effectLst/>
                          <a:latin typeface="Arial" panose="020B0604020202020204" pitchFamily="34" charset="0"/>
                          <a:ea typeface="Calibri" panose="020F0502020204030204" pitchFamily="34" charset="0"/>
                          <a:cs typeface="Arial" panose="020B0604020202020204" pitchFamily="34" charset="0"/>
                        </a:rPr>
                        <a:t> </a:t>
                      </a:r>
                      <a:endParaRPr lang="pt-BR" sz="24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dirty="0">
                          <a:effectLst/>
                          <a:latin typeface="Arial" panose="020B0604020202020204" pitchFamily="34" charset="0"/>
                          <a:ea typeface="Calibri" panose="020F0502020204030204" pitchFamily="34" charset="0"/>
                          <a:cs typeface="Arial" panose="020B0604020202020204" pitchFamily="34" charset="0"/>
                        </a:rPr>
                        <a:t> </a:t>
                      </a:r>
                    </a:p>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extLst>
                  <a:ext uri="{0D108BD9-81ED-4DB2-BD59-A6C34878D82A}">
                    <a16:rowId xmlns:a16="http://schemas.microsoft.com/office/drawing/2014/main" val="4237953142"/>
                  </a:ext>
                </a:extLst>
              </a:tr>
              <a:tr h="258073">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extLst>
                  <a:ext uri="{0D108BD9-81ED-4DB2-BD59-A6C34878D82A}">
                    <a16:rowId xmlns:a16="http://schemas.microsoft.com/office/drawing/2014/main" val="2549883026"/>
                  </a:ext>
                </a:extLst>
              </a:tr>
              <a:tr h="258073">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extLst>
                  <a:ext uri="{0D108BD9-81ED-4DB2-BD59-A6C34878D82A}">
                    <a16:rowId xmlns:a16="http://schemas.microsoft.com/office/drawing/2014/main" val="3677183898"/>
                  </a:ext>
                </a:extLst>
              </a:tr>
              <a:tr h="258073">
                <a:tc>
                  <a:txBody>
                    <a:bodyPr/>
                    <a:lstStyle/>
                    <a:p>
                      <a:pPr>
                        <a:lnSpc>
                          <a:spcPct val="115000"/>
                        </a:lnSpc>
                        <a:spcAft>
                          <a:spcPts val="800"/>
                        </a:spcAft>
                        <a:buNone/>
                      </a:pPr>
                      <a:endParaRPr lang="pt-BR" sz="1600" kern="10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extLst>
                  <a:ext uri="{0D108BD9-81ED-4DB2-BD59-A6C34878D82A}">
                    <a16:rowId xmlns:a16="http://schemas.microsoft.com/office/drawing/2014/main" val="2963814387"/>
                  </a:ext>
                </a:extLst>
              </a:tr>
              <a:tr h="258073">
                <a:tc>
                  <a:txBody>
                    <a:bodyPr/>
                    <a:lstStyle/>
                    <a:p>
                      <a:pPr>
                        <a:lnSpc>
                          <a:spcPct val="115000"/>
                        </a:lnSpc>
                        <a:spcAft>
                          <a:spcPts val="800"/>
                        </a:spcAft>
                        <a:buNone/>
                      </a:pPr>
                      <a:endParaRPr lang="pt-BR" sz="1600" kern="10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extLst>
                  <a:ext uri="{0D108BD9-81ED-4DB2-BD59-A6C34878D82A}">
                    <a16:rowId xmlns:a16="http://schemas.microsoft.com/office/drawing/2014/main" val="595062646"/>
                  </a:ext>
                </a:extLst>
              </a:tr>
              <a:tr h="258073">
                <a:tc>
                  <a:txBody>
                    <a:bodyPr/>
                    <a:lstStyle/>
                    <a:p>
                      <a:pPr>
                        <a:lnSpc>
                          <a:spcPct val="115000"/>
                        </a:lnSpc>
                        <a:spcAft>
                          <a:spcPts val="800"/>
                        </a:spcAft>
                        <a:buNone/>
                      </a:pPr>
                      <a:endParaRPr lang="pt-BR" sz="1600" kern="10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extLst>
                  <a:ext uri="{0D108BD9-81ED-4DB2-BD59-A6C34878D82A}">
                    <a16:rowId xmlns:a16="http://schemas.microsoft.com/office/drawing/2014/main" val="2793979423"/>
                  </a:ext>
                </a:extLst>
              </a:tr>
            </a:tbl>
          </a:graphicData>
        </a:graphic>
      </p:graphicFrame>
      <p:sp>
        <p:nvSpPr>
          <p:cNvPr id="7" name="CaixaDeTexto 6">
            <a:extLst>
              <a:ext uri="{FF2B5EF4-FFF2-40B4-BE49-F238E27FC236}">
                <a16:creationId xmlns:a16="http://schemas.microsoft.com/office/drawing/2014/main" id="{4620A495-A2FD-1FA8-CA33-E7AE88C52AD6}"/>
              </a:ext>
            </a:extLst>
          </p:cNvPr>
          <p:cNvSpPr txBox="1"/>
          <p:nvPr/>
        </p:nvSpPr>
        <p:spPr>
          <a:xfrm>
            <a:off x="561110" y="809371"/>
            <a:ext cx="11069780" cy="506549"/>
          </a:xfrm>
          <a:prstGeom prst="rect">
            <a:avLst/>
          </a:prstGeom>
          <a:noFill/>
        </p:spPr>
        <p:txBody>
          <a:bodyPr wrap="square">
            <a:spAutoFit/>
          </a:bodyPr>
          <a:lstStyle/>
          <a:p>
            <a:pPr marL="0" marR="0" lvl="0" indent="0" algn="ctr" defTabSz="914400" rtl="0" eaLnBrk="1" fontAlgn="auto" latinLnBrk="0" hangingPunct="1">
              <a:lnSpc>
                <a:spcPct val="115000"/>
              </a:lnSpc>
              <a:spcBef>
                <a:spcPts val="0"/>
              </a:spcBef>
              <a:spcAft>
                <a:spcPts val="800"/>
              </a:spcAft>
              <a:buClrTx/>
              <a:buSzTx/>
              <a:buFontTx/>
              <a:buNone/>
              <a:tabLst/>
              <a:defRPr/>
            </a:pPr>
            <a:br>
              <a:rPr kumimoji="0" lang="pt-BR" sz="1200" b="0" i="0" u="none" strike="noStrike" kern="100" cap="none" spc="0" normalizeH="0" baseline="0" noProof="0" dirty="0">
                <a:ln>
                  <a:noFill/>
                </a:ln>
                <a:solidFill>
                  <a:srgbClr val="EE0000"/>
                </a:solidFill>
                <a:effectLst/>
                <a:uLnTx/>
                <a:uFillTx/>
                <a:latin typeface="Aptos" panose="020B0004020202020204" pitchFamily="34" charset="0"/>
                <a:ea typeface="Aptos" panose="020B0004020202020204" pitchFamily="34" charset="0"/>
                <a:cs typeface="Times New Roman" panose="02020603050405020304" pitchFamily="18" charset="0"/>
              </a:rPr>
            </a:br>
            <a:endParaRPr kumimoji="0" lang="pt-BR"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119088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r>
              <a:rPr lang="pt-BR"/>
              <a:t>UNYPÚBLICA UNYFLEX</a:t>
            </a:r>
          </a:p>
        </p:txBody>
      </p:sp>
      <p:sp>
        <p:nvSpPr>
          <p:cNvPr id="3" name="Espaço Reservado para Número de Slide 2"/>
          <p:cNvSpPr>
            <a:spLocks noGrp="1"/>
          </p:cNvSpPr>
          <p:nvPr>
            <p:ph type="sldNum" sz="quarter" idx="12"/>
          </p:nvPr>
        </p:nvSpPr>
        <p:spPr/>
        <p:txBody>
          <a:bodyPr/>
          <a:lstStyle/>
          <a:p>
            <a:fld id="{F5EF8141-5781-4FD4-9552-C5D35CA5005E}" type="slidenum">
              <a:rPr lang="pt-BR" smtClean="0"/>
              <a:t>71</a:t>
            </a:fld>
            <a:endParaRPr lang="pt-BR"/>
          </a:p>
        </p:txBody>
      </p:sp>
    </p:spTree>
    <p:extLst>
      <p:ext uri="{BB962C8B-B14F-4D97-AF65-F5344CB8AC3E}">
        <p14:creationId xmlns:p14="http://schemas.microsoft.com/office/powerpoint/2010/main" val="40636995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47889" y="3379258"/>
            <a:ext cx="8836378" cy="1325563"/>
          </a:xfrm>
        </p:spPr>
        <p:txBody>
          <a:bodyPr>
            <a:normAutofit/>
          </a:bodyPr>
          <a:lstStyle/>
          <a:p>
            <a:br>
              <a:rPr lang="pt-BR" sz="3600" dirty="0">
                <a:solidFill>
                  <a:schemeClr val="bg1"/>
                </a:solidFill>
                <a:latin typeface="Arial" panose="020B0604020202020204" pitchFamily="34" charset="0"/>
                <a:cs typeface="Arial" panose="020B0604020202020204" pitchFamily="34" charset="0"/>
              </a:rPr>
            </a:br>
            <a:endParaRPr lang="pt-BR" sz="3600" dirty="0">
              <a:solidFill>
                <a:schemeClr val="bg1"/>
              </a:solidFill>
              <a:latin typeface="Arial" panose="020B0604020202020204" pitchFamily="34" charset="0"/>
              <a:cs typeface="Arial" panose="020B0604020202020204" pitchFamily="34" charset="0"/>
            </a:endParaRPr>
          </a:p>
        </p:txBody>
      </p:sp>
      <p:sp>
        <p:nvSpPr>
          <p:cNvPr id="3" name="Espaço Reservado para Rodapé 2"/>
          <p:cNvSpPr>
            <a:spLocks noGrp="1"/>
          </p:cNvSpPr>
          <p:nvPr>
            <p:ph type="ftr" sz="quarter" idx="11"/>
          </p:nvPr>
        </p:nvSpPr>
        <p:spPr/>
        <p:txBody>
          <a:bodyPr/>
          <a:lstStyle/>
          <a:p>
            <a:r>
              <a:rPr lang="pt-BR"/>
              <a:t>UNYPÚBLICA UNYFLEX</a:t>
            </a:r>
          </a:p>
        </p:txBody>
      </p:sp>
      <p:sp>
        <p:nvSpPr>
          <p:cNvPr id="4" name="Espaço Reservado para Número de Slide 3"/>
          <p:cNvSpPr>
            <a:spLocks noGrp="1"/>
          </p:cNvSpPr>
          <p:nvPr>
            <p:ph type="sldNum" sz="quarter" idx="12"/>
          </p:nvPr>
        </p:nvSpPr>
        <p:spPr/>
        <p:txBody>
          <a:bodyPr/>
          <a:lstStyle/>
          <a:p>
            <a:fld id="{F5EF8141-5781-4FD4-9552-C5D35CA5005E}" type="slidenum">
              <a:rPr lang="pt-BR" smtClean="0"/>
              <a:t>72</a:t>
            </a:fld>
            <a:endParaRPr lang="pt-BR"/>
          </a:p>
        </p:txBody>
      </p:sp>
    </p:spTree>
    <p:extLst>
      <p:ext uri="{BB962C8B-B14F-4D97-AF65-F5344CB8AC3E}">
        <p14:creationId xmlns:p14="http://schemas.microsoft.com/office/powerpoint/2010/main" val="34590971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r>
              <a:rPr lang="pt-BR"/>
              <a:t>UNYPÚBLICA UNYFLEX</a:t>
            </a:r>
          </a:p>
        </p:txBody>
      </p:sp>
      <p:sp>
        <p:nvSpPr>
          <p:cNvPr id="3" name="Espaço Reservado para Número de Slide 2"/>
          <p:cNvSpPr>
            <a:spLocks noGrp="1"/>
          </p:cNvSpPr>
          <p:nvPr>
            <p:ph type="sldNum" sz="quarter" idx="12"/>
          </p:nvPr>
        </p:nvSpPr>
        <p:spPr/>
        <p:txBody>
          <a:bodyPr/>
          <a:lstStyle/>
          <a:p>
            <a:fld id="{F5EF8141-5781-4FD4-9552-C5D35CA5005E}" type="slidenum">
              <a:rPr lang="pt-BR" smtClean="0"/>
              <a:t>73</a:t>
            </a:fld>
            <a:endParaRPr lang="pt-BR"/>
          </a:p>
        </p:txBody>
      </p:sp>
    </p:spTree>
    <p:extLst>
      <p:ext uri="{BB962C8B-B14F-4D97-AF65-F5344CB8AC3E}">
        <p14:creationId xmlns:p14="http://schemas.microsoft.com/office/powerpoint/2010/main" val="32380059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C732A3A-0929-3049-A248-D836FE68054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2E946E1-DC9E-B617-49EF-DAA552E3B3CB}"/>
              </a:ext>
            </a:extLst>
          </p:cNvPr>
          <p:cNvSpPr>
            <a:spLocks noGrp="1"/>
          </p:cNvSpPr>
          <p:nvPr>
            <p:ph type="title"/>
          </p:nvPr>
        </p:nvSpPr>
        <p:spPr>
          <a:xfrm>
            <a:off x="6896485" y="381865"/>
            <a:ext cx="5295515" cy="526473"/>
          </a:xfrm>
        </p:spPr>
        <p:txBody>
          <a:bodyPr>
            <a:normAutofit fontScale="90000"/>
          </a:bodyPr>
          <a:lstStyle/>
          <a:p>
            <a:pPr algn="r">
              <a:lnSpc>
                <a:spcPct val="100000"/>
              </a:lnSpc>
            </a:pPr>
            <a:r>
              <a:rPr lang="pt-BR" sz="2000" b="1" dirty="0">
                <a:latin typeface="Arial" panose="020B0604020202020204" pitchFamily="34" charset="0"/>
                <a:cs typeface="Arial" panose="020B0604020202020204" pitchFamily="34" charset="0"/>
              </a:rPr>
              <a:t>                 </a:t>
            </a:r>
            <a:r>
              <a:rPr kumimoji="0" lang="pt-BR" sz="14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a:t>
            </a: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INVENTÁRIO FÍSICO e AUDITORIA PATRIMONIAL</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63CA72F6-1BED-1C38-AF4A-D6AEEF015EA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A722FC06-208F-121D-8A89-B0118B3567F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CaixaDeTexto 7">
            <a:extLst>
              <a:ext uri="{FF2B5EF4-FFF2-40B4-BE49-F238E27FC236}">
                <a16:creationId xmlns:a16="http://schemas.microsoft.com/office/drawing/2014/main" id="{890EC30D-FE0D-8E7C-4D7C-E3A006473A3C}"/>
              </a:ext>
            </a:extLst>
          </p:cNvPr>
          <p:cNvSpPr txBox="1"/>
          <p:nvPr/>
        </p:nvSpPr>
        <p:spPr>
          <a:xfrm>
            <a:off x="561110" y="1133454"/>
            <a:ext cx="11069780" cy="416204"/>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pt-BR" sz="20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 </a:t>
            </a:r>
          </a:p>
        </p:txBody>
      </p:sp>
      <p:graphicFrame>
        <p:nvGraphicFramePr>
          <p:cNvPr id="3" name="Tabela 2">
            <a:extLst>
              <a:ext uri="{FF2B5EF4-FFF2-40B4-BE49-F238E27FC236}">
                <a16:creationId xmlns:a16="http://schemas.microsoft.com/office/drawing/2014/main" id="{04D206C3-48CF-D16E-D25A-4C28E418B5AB}"/>
              </a:ext>
            </a:extLst>
          </p:cNvPr>
          <p:cNvGraphicFramePr>
            <a:graphicFrameLocks noGrp="1"/>
          </p:cNvGraphicFramePr>
          <p:nvPr>
            <p:extLst>
              <p:ext uri="{D42A27DB-BD31-4B8C-83A1-F6EECF244321}">
                <p14:modId xmlns:p14="http://schemas.microsoft.com/office/powerpoint/2010/main" val="2107648609"/>
              </p:ext>
            </p:extLst>
          </p:nvPr>
        </p:nvGraphicFramePr>
        <p:xfrm>
          <a:off x="138546" y="1335844"/>
          <a:ext cx="11492344" cy="6968009"/>
        </p:xfrm>
        <a:graphic>
          <a:graphicData uri="http://schemas.openxmlformats.org/drawingml/2006/table">
            <a:tbl>
              <a:tblPr firstRow="1" firstCol="1" bandRow="1"/>
              <a:tblGrid>
                <a:gridCol w="11442757">
                  <a:extLst>
                    <a:ext uri="{9D8B030D-6E8A-4147-A177-3AD203B41FA5}">
                      <a16:colId xmlns:a16="http://schemas.microsoft.com/office/drawing/2014/main" val="1017332034"/>
                    </a:ext>
                  </a:extLst>
                </a:gridCol>
                <a:gridCol w="49587">
                  <a:extLst>
                    <a:ext uri="{9D8B030D-6E8A-4147-A177-3AD203B41FA5}">
                      <a16:colId xmlns:a16="http://schemas.microsoft.com/office/drawing/2014/main" val="3355184429"/>
                    </a:ext>
                  </a:extLst>
                </a:gridCol>
              </a:tblGrid>
              <a:tr h="2653164">
                <a:tc>
                  <a:txBody>
                    <a:bodyPr/>
                    <a:lstStyle/>
                    <a:p>
                      <a:pPr>
                        <a:lnSpc>
                          <a:spcPct val="115000"/>
                        </a:lnSpc>
                        <a:spcAft>
                          <a:spcPts val="800"/>
                        </a:spcAft>
                        <a:buNone/>
                      </a:pPr>
                      <a:r>
                        <a:rPr lang="pt-BR" sz="1600" b="1"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RELACIONE O PRINCIPAIS TÓPICOS DE INCORPORAÇÕES:</a:t>
                      </a:r>
                    </a:p>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 </a:t>
                      </a:r>
                      <a:r>
                        <a:rPr lang="pt-BR" sz="1600" b="1"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RELACIONE OS PRINCIPAIS TÓPICOS DE DESINCORPORAÇÕES:</a:t>
                      </a:r>
                    </a:p>
                    <a:p>
                      <a:pPr>
                        <a:lnSpc>
                          <a:spcPct val="115000"/>
                        </a:lnSpc>
                        <a:spcAft>
                          <a:spcPts val="800"/>
                        </a:spcAft>
                        <a:buNone/>
                      </a:pPr>
                      <a:endParaRPr lang="pt-BR" sz="1600" b="1"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endParaRPr lang="pt-BR" sz="1600" b="1"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endParaRPr lang="pt-BR" sz="1600" b="1"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1600" b="1"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LEGISLAÇÃO:</a:t>
                      </a:r>
                    </a:p>
                  </a:txBody>
                  <a:tcPr marL="9525" marR="9525" marT="9525" marB="9525" anchor="ctr">
                    <a:lnL>
                      <a:noFill/>
                    </a:lnL>
                    <a:lnR>
                      <a:noFill/>
                    </a:lnR>
                    <a:lnT>
                      <a:noFill/>
                    </a:lnT>
                    <a:lnB>
                      <a:noFill/>
                    </a:lnB>
                    <a:noFill/>
                  </a:tcPr>
                </a:tc>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extLst>
                  <a:ext uri="{0D108BD9-81ED-4DB2-BD59-A6C34878D82A}">
                    <a16:rowId xmlns:a16="http://schemas.microsoft.com/office/drawing/2014/main" val="3140442251"/>
                  </a:ext>
                </a:extLst>
              </a:tr>
              <a:tr h="284764">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extLst>
                  <a:ext uri="{0D108BD9-81ED-4DB2-BD59-A6C34878D82A}">
                    <a16:rowId xmlns:a16="http://schemas.microsoft.com/office/drawing/2014/main" val="1053734860"/>
                  </a:ext>
                </a:extLst>
              </a:tr>
              <a:tr h="1163675">
                <a:tc>
                  <a:txBody>
                    <a:bodyPr/>
                    <a:lstStyle/>
                    <a:p>
                      <a:pPr algn="just">
                        <a:lnSpc>
                          <a:spcPct val="107000"/>
                        </a:lnSpc>
                        <a:spcAft>
                          <a:spcPts val="800"/>
                        </a:spcAft>
                        <a:buNone/>
                      </a:pPr>
                      <a:endParaRPr lang="pt-BR" sz="2400"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extLst>
                  <a:ext uri="{0D108BD9-81ED-4DB2-BD59-A6C34878D82A}">
                    <a16:rowId xmlns:a16="http://schemas.microsoft.com/office/drawing/2014/main" val="4237953142"/>
                  </a:ext>
                </a:extLst>
              </a:tr>
              <a:tr h="284764">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extLst>
                  <a:ext uri="{0D108BD9-81ED-4DB2-BD59-A6C34878D82A}">
                    <a16:rowId xmlns:a16="http://schemas.microsoft.com/office/drawing/2014/main" val="2549883026"/>
                  </a:ext>
                </a:extLst>
              </a:tr>
              <a:tr h="284764">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extLst>
                  <a:ext uri="{0D108BD9-81ED-4DB2-BD59-A6C34878D82A}">
                    <a16:rowId xmlns:a16="http://schemas.microsoft.com/office/drawing/2014/main" val="3677183898"/>
                  </a:ext>
                </a:extLst>
              </a:tr>
              <a:tr h="284764">
                <a:tc>
                  <a:txBody>
                    <a:bodyPr/>
                    <a:lstStyle/>
                    <a:p>
                      <a:pPr>
                        <a:lnSpc>
                          <a:spcPct val="115000"/>
                        </a:lnSpc>
                        <a:spcAft>
                          <a:spcPts val="800"/>
                        </a:spcAft>
                        <a:buNone/>
                      </a:pPr>
                      <a:endParaRPr lang="pt-BR" sz="1600" kern="10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extLst>
                  <a:ext uri="{0D108BD9-81ED-4DB2-BD59-A6C34878D82A}">
                    <a16:rowId xmlns:a16="http://schemas.microsoft.com/office/drawing/2014/main" val="2963814387"/>
                  </a:ext>
                </a:extLst>
              </a:tr>
              <a:tr h="284764">
                <a:tc>
                  <a:txBody>
                    <a:bodyPr/>
                    <a:lstStyle/>
                    <a:p>
                      <a:pPr>
                        <a:lnSpc>
                          <a:spcPct val="115000"/>
                        </a:lnSpc>
                        <a:spcAft>
                          <a:spcPts val="800"/>
                        </a:spcAft>
                        <a:buNone/>
                      </a:pPr>
                      <a:endParaRPr lang="pt-BR" sz="1600" kern="10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extLst>
                  <a:ext uri="{0D108BD9-81ED-4DB2-BD59-A6C34878D82A}">
                    <a16:rowId xmlns:a16="http://schemas.microsoft.com/office/drawing/2014/main" val="595062646"/>
                  </a:ext>
                </a:extLst>
              </a:tr>
              <a:tr h="284764">
                <a:tc>
                  <a:txBody>
                    <a:bodyPr/>
                    <a:lstStyle/>
                    <a:p>
                      <a:pPr>
                        <a:lnSpc>
                          <a:spcPct val="115000"/>
                        </a:lnSpc>
                        <a:spcAft>
                          <a:spcPts val="800"/>
                        </a:spcAft>
                        <a:buNone/>
                      </a:pPr>
                      <a:endParaRPr lang="pt-BR" sz="1600" kern="10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tc>
                  <a:txBody>
                    <a:bodyPr/>
                    <a:lstStyle/>
                    <a:p>
                      <a:pPr>
                        <a:lnSpc>
                          <a:spcPct val="115000"/>
                        </a:lnSpc>
                        <a:spcAft>
                          <a:spcPts val="800"/>
                        </a:spcAft>
                        <a:buNone/>
                      </a:pPr>
                      <a:endParaRPr lang="pt-BR" sz="16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noFill/>
                  </a:tcPr>
                </a:tc>
                <a:extLst>
                  <a:ext uri="{0D108BD9-81ED-4DB2-BD59-A6C34878D82A}">
                    <a16:rowId xmlns:a16="http://schemas.microsoft.com/office/drawing/2014/main" val="2793979423"/>
                  </a:ext>
                </a:extLst>
              </a:tr>
            </a:tbl>
          </a:graphicData>
        </a:graphic>
      </p:graphicFrame>
      <p:sp>
        <p:nvSpPr>
          <p:cNvPr id="7" name="CaixaDeTexto 6">
            <a:extLst>
              <a:ext uri="{FF2B5EF4-FFF2-40B4-BE49-F238E27FC236}">
                <a16:creationId xmlns:a16="http://schemas.microsoft.com/office/drawing/2014/main" id="{5A0BE00D-2D4B-994D-26B9-93A5574D6819}"/>
              </a:ext>
            </a:extLst>
          </p:cNvPr>
          <p:cNvSpPr txBox="1"/>
          <p:nvPr/>
        </p:nvSpPr>
        <p:spPr>
          <a:xfrm>
            <a:off x="561110" y="809371"/>
            <a:ext cx="11069780" cy="492122"/>
          </a:xfrm>
          <a:prstGeom prst="rect">
            <a:avLst/>
          </a:prstGeom>
          <a:noFill/>
        </p:spPr>
        <p:txBody>
          <a:bodyPr wrap="square">
            <a:spAutoFit/>
          </a:bodyPr>
          <a:lstStyle/>
          <a:p>
            <a:pPr marL="0" marR="0" lvl="0" indent="0" defTabSz="914400" rtl="0" eaLnBrk="1" fontAlgn="auto" latinLnBrk="0" hangingPunct="1">
              <a:lnSpc>
                <a:spcPct val="115000"/>
              </a:lnSpc>
              <a:spcBef>
                <a:spcPts val="0"/>
              </a:spcBef>
              <a:spcAft>
                <a:spcPts val="800"/>
              </a:spcAft>
              <a:buClrTx/>
              <a:buSzTx/>
              <a:buFontTx/>
              <a:buNone/>
              <a:tabLst/>
              <a:defRPr/>
            </a:pPr>
            <a:r>
              <a:rPr kumimoji="0" lang="pt-BR" sz="2400" b="1" i="0" u="none" strike="noStrike" kern="100" cap="none" spc="0" normalizeH="0" baseline="0" noProof="0" dirty="0">
                <a:ln>
                  <a:noFill/>
                </a:ln>
                <a:effectLst/>
                <a:uLnTx/>
                <a:uFillTx/>
                <a:latin typeface="Ariel"/>
                <a:ea typeface="Aptos" panose="020B0004020202020204" pitchFamily="34" charset="0"/>
                <a:cs typeface="Times New Roman" panose="02020603050405020304" pitchFamily="18" charset="0"/>
              </a:rPr>
              <a:t>ATIVIDADE DE FIXAÇÃO:</a:t>
            </a:r>
          </a:p>
        </p:txBody>
      </p:sp>
    </p:spTree>
    <p:extLst>
      <p:ext uri="{BB962C8B-B14F-4D97-AF65-F5344CB8AC3E}">
        <p14:creationId xmlns:p14="http://schemas.microsoft.com/office/powerpoint/2010/main" val="3186550745"/>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8520</TotalTime>
  <Words>5214</Words>
  <Application>Microsoft Office PowerPoint</Application>
  <PresentationFormat>Widescreen</PresentationFormat>
  <Paragraphs>776</Paragraphs>
  <Slides>74</Slides>
  <Notes>1</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74</vt:i4>
      </vt:variant>
    </vt:vector>
  </HeadingPairs>
  <TitlesOfParts>
    <vt:vector size="83" baseType="lpstr">
      <vt:lpstr>Aptos</vt:lpstr>
      <vt:lpstr>Arial</vt:lpstr>
      <vt:lpstr>Arial Black</vt:lpstr>
      <vt:lpstr>Ariel</vt:lpstr>
      <vt:lpstr>Calibri</vt:lpstr>
      <vt:lpstr>Calibri Light</vt:lpstr>
      <vt:lpstr>Roboto</vt:lpstr>
      <vt:lpstr>Symbol</vt:lpstr>
      <vt:lpstr>Tema do Office</vt:lpstr>
      <vt:lpstr>Apresentação do PowerPoint</vt:lpstr>
      <vt:lpstr>Apresentação do PowerPoint</vt:lpstr>
      <vt:lpstr>Apresentação do PowerPoint</vt:lpstr>
      <vt:lpstr>Apresentação do PowerPoint</vt:lpstr>
      <vt:lpstr> </vt:lpstr>
      <vt:lpstr>INVENTÁRIO FÍSICO e AUDITORIA PATRIMONIAL</vt:lpstr>
      <vt:lpstr>INVENTÁRIO FÍSICO e AUDITORIA PATRIMONIAL </vt:lpstr>
      <vt:lpstr>INVENTÁRIO FÍSICO e AUDITORIA PATRIMONIAL </vt:lpstr>
      <vt:lpstr>INVENTÁRIO FÍSICO e AUDITORIA PATRIMONIAL</vt:lpstr>
      <vt:lpstr>INVENTÁRIO FÍSICO e AUDITORIA PATRIMONIAL</vt:lpstr>
      <vt:lpstr>INVENTÁRIO FÍSICO e AUDITORIA PATRIMONIAL</vt:lpstr>
      <vt:lpstr>INVENTÁRIO FÍSICO e AUDITORIA PATRIMONIAL </vt:lpstr>
      <vt:lpstr>INVENTÁRIO FÍSICO e AUDITORIA PATRIMONIAL </vt:lpstr>
      <vt:lpstr>INVENTÁRIO FÍSICO e AUDITORIA PATRIMONIAL</vt:lpstr>
      <vt:lpstr>INVENTÁRIO FÍSICO e AUDITORIA PATRIMONIAL</vt:lpstr>
      <vt:lpstr>INVENTÁRIO FÍSICO e AUDITORIA PATRIMONIAL</vt:lpstr>
      <vt:lpstr>INVENTÁRIO FÍSICO e AUDITORIA PATRIMONIAL </vt:lpstr>
      <vt:lpstr>INVENTÁRIO FÍSICO e AUDITORIA PATRIMONIAL </vt:lpstr>
      <vt:lpstr>INVENTÁRIO FÍSICO e AUDITORIA PATRIMONIAL</vt:lpstr>
      <vt:lpstr>INVENTÁRIO FÍSICO e AUDITORIA PATRIMONIAL</vt:lpstr>
      <vt:lpstr>INVENTÁRIO FÍSICO e AUDITORIA PATRIMONIAL</vt:lpstr>
      <vt:lpstr>INVENTÁRIO FÍSICO e AUDITORIA PATRIMONIAL</vt:lpstr>
      <vt:lpstr>INVENTÁRIO FÍSICO e AUDITORIA PATRIMONIAL</vt:lpstr>
      <vt:lpstr>                                         INVENTÁRIO FÍSICO e AUDITORIA PATRIMONIAL</vt:lpstr>
      <vt:lpstr>                                         INVENTÁRIO FÍSICO e AUDITORIA PATRIMONIAL</vt:lpstr>
      <vt:lpstr> INVENTÁRIO FÍSICO e AUDITORIA PATRIMONIAL</vt:lpstr>
      <vt:lpstr> INVENTÁRIO FÍSICO e AUDITORIA PATRIMONIAL</vt:lpstr>
      <vt:lpstr> INVENTÁRIO FÍSICO e AUDITORIA PATRIMONIAL</vt:lpstr>
      <vt:lpstr> INVENTÁRIO FÍSICO e AUDITORIA PATRIMONIAL</vt:lpstr>
      <vt:lpstr>INVENTÁRIO CADASTRAMENTO e CONTROLE                                       INVENTÁRIO FÍSICO e AUDITORIA PATRIMONIAL</vt:lpstr>
      <vt:lpstr>INVENTÁRIO e CONTROLE                                                            INVENTÁRIO FÍSICO e AUDITORIA PATRIMONIAL</vt:lpstr>
      <vt:lpstr>                                                                INVENTÁRIO FÍSICO e AUDITORIA PATRIMONIAL</vt:lpstr>
      <vt:lpstr> INVENTÁRIO FÍSICO e AUDITORIA PATRIMONIAL</vt:lpstr>
      <vt:lpstr> INVENTÁRIO FÍSICO e AUDITORIA PATRIMONIAL</vt:lpstr>
      <vt:lpstr>INVENTÁRIO FÍSICO e AUDITORIA PATRIMONIAL</vt:lpstr>
      <vt:lpstr> INVENTÁRIO FÍSICO e AUDITORIA PATRIMONIAL</vt:lpstr>
      <vt:lpstr> INVENTÁRIO FÍSICO e AUDITORIA PATRIMONIAL</vt:lpstr>
      <vt:lpstr> INVENTÁRIO FÍSICO e AUDITORIA PATRIMONIAL</vt:lpstr>
      <vt:lpstr>INVENTÁRIO CADASTRAMENTO e CONTROLE                       INVENTÁRIO FÍSICO e AUDITORIA PATRIMONIAL</vt:lpstr>
      <vt:lpstr>INVENTÁRIO CADASTRAMENTO e CONTROLE                         INVENTÁRIO FÍSICO e AUDITORIA PATRIMONIAL    </vt:lpstr>
      <vt:lpstr>INVENTÁRIO CADASTRAMENTO e CONTROLE                       INVENTÁRIO FÍSICO e AUDITORIA PATRIMONIAL</vt:lpstr>
      <vt:lpstr>INVENTÁRIO CADASTRAMENTO e CONTROLE                      INVENTÁRIO FÍSICO e AUDITORIA PATRIMONIAL</vt:lpstr>
      <vt:lpstr>INVENTÁRIO FÍSICO e AUDITORIA PATRIMONIAL</vt:lpstr>
      <vt:lpstr>INVENTÁRIO FÍSICO e AUDITORIA PATRIMONIAL</vt:lpstr>
      <vt:lpstr>INVENTÁRIO CADASTRAMENTO e CONTROLE                                       INVENTÁRIO FÍSICO e AUDITORIA PATRIMONIAL </vt:lpstr>
      <vt:lpstr>INVENTÁRIO CADASTRAMENTO e CONTROLE                      INVENTÁRIO FÍSICO e AUDITORIA PATRIMONIAL  BENS DE CONSUMO (inventário do Almoxarifado)</vt:lpstr>
      <vt:lpstr>INVENTÁRIO CADASTRAMENTO e CONTROLE                 INVENTÁRIO FÍSICO e AUDITORIA PATRIMONIAL BENS DE CONSUMO (inventário do Almoxarifado)</vt:lpstr>
      <vt:lpstr>INVENTÁRIO CADASTRAMENTO e CONTROLE                           INVENTÁRIO FÍSICO e AUDITORIA PATRIMONIAL</vt:lpstr>
      <vt:lpstr>INVENTÁRIO CADASTRAMENTO e CONTROLE                           INVENTÁRIO FÍSICO e AUDITORIA PATRIMONIAL</vt:lpstr>
      <vt:lpstr>INVENTÁRIO CADASTRAMENTO e CONTROLE                   INVENTÁRIO FÍSICO e AUDITORIA PATRIMONIAL BENS DE CONSUMO (inventário do Almoxarifado)</vt:lpstr>
      <vt:lpstr>INVENTÁRIO CADASTRAMENTO e CONTROLE                        INVENTÁRIO FÍSICO e AUDITORIA PATRIMONIAL</vt:lpstr>
      <vt:lpstr>INVENTÁRIO CADASTRAMENTO e CONTROLE                  INVENTÁRIO FÍSICO e AUDITORIA PATRIMONIAL BENS DE CONSUMO (Inventário do Almoxarifado)</vt:lpstr>
      <vt:lpstr>INVENTÁRIO CADASTRAMENTO e CONTROLE                     INVENTÁRIO FÍSICO e AUDITORIA PATRIMONIAL       BENS DE CONSUMO (Inventário do Almoxarifado)</vt:lpstr>
      <vt:lpstr>INVENTÁRIO CADASTRAMENTO e CONTROLE                   INVENTÁRIO FÍSICO e AUDITORIA PATRIMONIAL BENS DE CONSUMO (Inventário do Almoxarifado)</vt:lpstr>
      <vt:lpstr>INVENTÁRIO CADASTRAMENTO e CONTROLE                      INVENTÁRIO FÍSICO e AUDITORIA PATRIMONIAL BENS DE CONSUMO (Inventário do Almoxarifado)</vt:lpstr>
      <vt:lpstr>INVENTÁRIO CADASTRAMENTO e CONTROLE                     INVENTÁRIO FÍSICO e AUDITORIA PATRIMONIAL BENS DE CONSUMO (Inventário do Almoxarifado)</vt:lpstr>
      <vt:lpstr>INVENTÁRIO CADASTRAMENTO e CONTROLE                     INVENTÁRIO FÍSICO e AUDITORIA PATRIMONIAL BENS DE CONSUMO (Inventário do Almoxarifado)</vt:lpstr>
      <vt:lpstr>INVENTÁRIO CADASTRAMENTO e CONTROLE                       INVENTÁRIO FÍSICO e AUDITORIA PATRIMONIAL BENS DE CONSUMO (Inventário do Almoxarifado)</vt:lpstr>
      <vt:lpstr>INVENTÁRIO CADASTRAMENTO e CONTROLE                      INVENTÁRIO FÍSICO e AUDITORIA PATRIMONIAL BENS DE CONSUMO (Inventário do Almoxarifado)</vt:lpstr>
      <vt:lpstr>INVENTÁRIO CADASTRAMENTO e CONTROLE                 INVENTÁRIO FÍSICO e AUDITORIA PATRIMONIAL BENS DE CONSUMO (Inventário do Almoxarifado)</vt:lpstr>
      <vt:lpstr>                  INVENTÁRIO FÍSICO e AUDITORIA PATRIMONIAL </vt:lpstr>
      <vt:lpstr>                  INVENTÁRIO FÍSICO e AUDITORIA PATRIMONIAL </vt:lpstr>
      <vt:lpstr>                  INVENTÁRIO FÍSICO e AUDITORIA PATRIMONIAL </vt:lpstr>
      <vt:lpstr>                  INVENTÁRIO FÍSICO e AUDITORIA PATRIMONIAL </vt:lpstr>
      <vt:lpstr>                  INVENTÁRIO FÍSICO e AUDITORIA PATRIMONIAL </vt:lpstr>
      <vt:lpstr>                  INVENTÁRIO FÍSICO e AUDITORIA PATRIMONIAL </vt:lpstr>
      <vt:lpstr>                  INVENTÁRIO FÍSICO e AUDITORIA PATRIMONIAL </vt:lpstr>
      <vt:lpstr>                  INVENTÁRIO FÍSICO e AUDITORIA PATRIMONIAL </vt:lpstr>
      <vt:lpstr>                  INVENTÁRIO FÍSICO e AUDITORIA PATRIMONIAL </vt:lpstr>
      <vt:lpstr>                  INVENTÁRIO FÍSICO e AUDITORIA PATRIMONIAL </vt:lpstr>
      <vt:lpstr>Apresentação do PowerPoint</vt:lpstr>
      <vt:lpstr> </vt:lpstr>
      <vt:lpstr>Apresentação do PowerPoint</vt:lpstr>
      <vt:lpstr>                  INVENTÁRIO FÍSICO e AUDITORIA PATRIMONIAL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Usuário</dc:creator>
  <cp:lastModifiedBy>Valdir Miranda Pinto</cp:lastModifiedBy>
  <cp:revision>304</cp:revision>
  <dcterms:created xsi:type="dcterms:W3CDTF">2021-01-15T17:03:51Z</dcterms:created>
  <dcterms:modified xsi:type="dcterms:W3CDTF">2026-09-29T23:53:24Z</dcterms:modified>
</cp:coreProperties>
</file>